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omments/modernComment_7FE4DF93_CFF0503D.xml" ContentType="application/vnd.ms-powerpoint.comments+xml"/>
  <Override PartName="/ppt/comments/modernComment_7FE4DFCF_B298F255.xml" ContentType="application/vnd.ms-powerpoint.comments+xml"/>
  <Override PartName="/ppt/notesSlides/notesSlide1.xml" ContentType="application/vnd.openxmlformats-officedocument.presentationml.notesSlide+xml"/>
  <Override PartName="/ppt/comments/modernComment_7FE4DFDC_FC87EE40.xml" ContentType="application/vnd.ms-powerpoint.comments+xml"/>
  <Override PartName="/ppt/comments/modernComment_7FE4DFC3_B317B21A.xml" ContentType="application/vnd.ms-powerpoint.comments+xml"/>
  <Override PartName="/ppt/comments/modernComment_7FE4DFCE_F81771FA.xml" ContentType="application/vnd.ms-powerpoint.comments+xml"/>
  <Override PartName="/ppt/comments/modernComment_7FE4DFD8_ECC15C8B.xml" ContentType="application/vnd.ms-powerpoint.comments+xml"/>
  <Override PartName="/ppt/notesSlides/notesSlide2.xml" ContentType="application/vnd.openxmlformats-officedocument.presentationml.notesSlide+xml"/>
  <Override PartName="/ppt/comments/modernComment_7FE4DFA4_4F90012A.xml" ContentType="application/vnd.ms-powerpoint.comments+xml"/>
  <Override PartName="/ppt/notesSlides/notesSlide3.xml" ContentType="application/vnd.openxmlformats-officedocument.presentationml.notesSlide+xml"/>
  <Override PartName="/ppt/comments/modernComment_7FE4DFB0_C5D44BF1.xml" ContentType="application/vnd.ms-powerpoint.comments+xml"/>
  <Override PartName="/ppt/comments/modernComment_7FE4DFD2_8DE4873E.xml" ContentType="application/vnd.ms-powerpoint.comments+xml"/>
  <Override PartName="/ppt/notesSlides/notesSlide4.xml" ContentType="application/vnd.openxmlformats-officedocument.presentationml.notesSlide+xml"/>
  <Override PartName="/ppt/comments/modernComment_7FE4DFD3_5C5ED159.xml" ContentType="application/vnd.ms-powerpoint.comments+xml"/>
  <Override PartName="/ppt/notesSlides/notesSlide5.xml" ContentType="application/vnd.openxmlformats-officedocument.presentationml.notesSlide+xml"/>
  <Override PartName="/ppt/comments/modernComment_7FE4DFD5_A0561CBE.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 id="2147483660" r:id="rId2"/>
    <p:sldMasterId id="2147483648" r:id="rId3"/>
  </p:sldMasterIdLst>
  <p:notesMasterIdLst>
    <p:notesMasterId r:id="rId38"/>
  </p:notesMasterIdLst>
  <p:sldIdLst>
    <p:sldId id="2145705856" r:id="rId4"/>
    <p:sldId id="2145705875" r:id="rId5"/>
    <p:sldId id="2145705935" r:id="rId6"/>
    <p:sldId id="2145705895" r:id="rId7"/>
    <p:sldId id="2145705949" r:id="rId8"/>
    <p:sldId id="2145705948" r:id="rId9"/>
    <p:sldId id="2145705923" r:id="rId10"/>
    <p:sldId id="2145705950" r:id="rId11"/>
    <p:sldId id="2145705934" r:id="rId12"/>
    <p:sldId id="2145705944" r:id="rId13"/>
    <p:sldId id="2145705943" r:id="rId14"/>
    <p:sldId id="2145705946" r:id="rId15"/>
    <p:sldId id="2145705896" r:id="rId16"/>
    <p:sldId id="2145705906" r:id="rId17"/>
    <p:sldId id="2145705918" r:id="rId18"/>
    <p:sldId id="2145705892" r:id="rId19"/>
    <p:sldId id="2145705937" r:id="rId20"/>
    <p:sldId id="2145705904" r:id="rId21"/>
    <p:sldId id="2145705893" r:id="rId22"/>
    <p:sldId id="2145705894" r:id="rId23"/>
    <p:sldId id="2145705897" r:id="rId24"/>
    <p:sldId id="2145705938" r:id="rId25"/>
    <p:sldId id="2145705939" r:id="rId26"/>
    <p:sldId id="2145705951" r:id="rId27"/>
    <p:sldId id="2145705941" r:id="rId28"/>
    <p:sldId id="2145705916" r:id="rId29"/>
    <p:sldId id="2145705911" r:id="rId30"/>
    <p:sldId id="2145705899" r:id="rId31"/>
    <p:sldId id="2145705917" r:id="rId32"/>
    <p:sldId id="2145705900" r:id="rId33"/>
    <p:sldId id="2145705901" r:id="rId34"/>
    <p:sldId id="2145705902" r:id="rId35"/>
    <p:sldId id="2145705903" r:id="rId36"/>
    <p:sldId id="214570588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A2F1D03-D90B-0050-3EB3-7C41F73BBD22}" name="Israr, Abu Sajid" initials="IAS" userId="S::abusajid.israr@mavs.uta.edu::d747c884-e1b2-48b7-b1b6-3f1edfd26935" providerId="AD"/>
  <p188:author id="{E230650D-4A3D-3AC9-86D9-9FDD3BEB961C}" name="Qureshi, Usra Asghar" initials="QUA" userId="S::uaq4209@mavs.uta.edu::f10c5307-b096-4178-8df0-a0d24ab17bee" providerId="AD"/>
  <p188:author id="{5F7EFD17-3DDE-EE9F-1565-F5A0EAF1662F}" name="Aljaloos, Yaman" initials="AY" userId="S::yaman.aljaloos@mavs.uta.edu::f6cb8963-8287-4ad0-ac7d-4fb9121b788c" providerId="AD"/>
  <p188:author id="{163AB465-2E25-0317-77F1-71A4B71B567B}" name="Dennis Tkach" initials="DT" userId="S::dennistkach@neuro-insight.com::c1383847-0784-45b5-9227-5e737a071b8e" providerId="AD"/>
  <p188:author id="{0A069A87-0306-9CEB-7E29-8C7086905725}" name="Qureshi, Isra Asghar" initials="IQ" userId="S::ixq7640@mavs.uta.edu::12457b9b-5c7a-4d5a-bb8f-6ef2a6fc8db4" providerId="AD"/>
  <p188:author id="{46BB00C3-A631-D93C-7407-59A07C08D128}" name="Tasnim, Faria" initials="TF" userId="S::fxt7007@mavs.uta.edu::b81bbc35-201d-4d8f-9499-ecfe50349a85" providerId="AD"/>
  <p188:author id="{C7BDB6E9-3481-C6FF-F05B-2A9027D09150}" name="Haros, Cinthia Alejandra" initials="HCA" userId="S::cinthia.haros@mavs.uta.edu::0b9bd1f3-e33d-4e9b-b7b7-ec3d309e0c7d" providerId="AD"/>
  <p188:author id="{EFF506FC-C656-67E7-83AD-CFF37E646734}" name="Gangrade, Neelesh" initials="GN" userId="S::nxg1505@mavs.uta.edu::71ab7257-2eac-45dc-b432-f7df62597a0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8/10/relationships/authors" Targe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omments/modernComment_7FE4DF93_CFF0503D.xml><?xml version="1.0" encoding="utf-8"?>
<p188:cmLst xmlns:a="http://schemas.openxmlformats.org/drawingml/2006/main" xmlns:r="http://schemas.openxmlformats.org/officeDocument/2006/relationships" xmlns:p188="http://schemas.microsoft.com/office/powerpoint/2018/8/main">
  <p188:cm id="{4D082D5C-6667-4019-87C8-42E7B164947A}" authorId="{E230650D-4A3D-3AC9-86D9-9FDD3BEB961C}" created="2023-04-17T21:52:46.154">
    <pc:sldMkLst xmlns:pc="http://schemas.microsoft.com/office/powerpoint/2013/main/command">
      <pc:docMk/>
      <pc:sldMk cId="3488632893" sldId="2145705875"/>
    </pc:sldMkLst>
    <p188:txBody>
      <a:bodyPr/>
      <a:lstStyle/>
      <a:p>
        <a:r>
          <a:rPr lang="en-US"/>
          <a:t>Dennis</a:t>
        </a:r>
      </a:p>
    </p188:txBody>
  </p188:cm>
</p188:cmLst>
</file>

<file path=ppt/comments/modernComment_7FE4DFA4_4F90012A.xml><?xml version="1.0" encoding="utf-8"?>
<p188:cmLst xmlns:a="http://schemas.openxmlformats.org/drawingml/2006/main" xmlns:r="http://schemas.openxmlformats.org/officeDocument/2006/relationships" xmlns:p188="http://schemas.microsoft.com/office/powerpoint/2018/8/main">
  <p188:cm id="{A3749EF1-E9A7-41CB-B191-65F29B13CDC9}" authorId="{163AB465-2E25-0317-77F1-71A4B71B567B}" created="2023-04-20T00:59:54.748">
    <ac:deMkLst xmlns:ac="http://schemas.microsoft.com/office/drawing/2013/main/command">
      <pc:docMk xmlns:pc="http://schemas.microsoft.com/office/powerpoint/2013/main/command"/>
      <pc:sldMk xmlns:pc="http://schemas.microsoft.com/office/powerpoint/2013/main/command" cId="1334837546" sldId="2145705892"/>
      <ac:graphicFrameMk id="6" creationId="{D616AD79-C937-7A66-6088-04EE0BE3DDBA}"/>
    </ac:deMkLst>
    <p188:txBody>
      <a:bodyPr/>
      <a:lstStyle/>
      <a:p>
        <a:r>
          <a:rPr lang="en-US"/>
          <a:t>Nice representation. Make sure that results are shown in the same format for all feature types, on all sections. So either change to this format, or adapt the format from the production features results summary - but make sure looks the same for all sections</a:t>
        </a:r>
      </a:p>
    </p188:txBody>
  </p188:cm>
</p188:cmLst>
</file>

<file path=ppt/comments/modernComment_7FE4DFB0_C5D44BF1.xml><?xml version="1.0" encoding="utf-8"?>
<p188:cmLst xmlns:a="http://schemas.openxmlformats.org/drawingml/2006/main" xmlns:r="http://schemas.openxmlformats.org/officeDocument/2006/relationships" xmlns:p188="http://schemas.microsoft.com/office/powerpoint/2018/8/main">
  <p188:cm id="{E1F7D9FB-9388-4D56-86D5-7CADB66BF1CA}" authorId="{163AB465-2E25-0317-77F1-71A4B71B567B}" created="2023-04-20T01:01:06.523">
    <pc:sldMkLst xmlns:pc="http://schemas.microsoft.com/office/powerpoint/2013/main/command">
      <pc:docMk/>
      <pc:sldMk cId="3319024625" sldId="2145705904"/>
    </pc:sldMkLst>
    <p188:replyLst>
      <p188:reply id="{69D1C557-A44A-BF44-8B31-224462941DA8}" authorId="{0A069A87-0306-9CEB-7E29-8C7086905725}" created="2023-04-20T03:48:14.468">
        <p188:txBody>
          <a:bodyPr/>
          <a:lstStyle/>
          <a:p>
            <a:r>
              <a:rPr lang="en-US"/>
              <a:t>[@Tasnim, Faria] Here is what I think Dennis is looking for from us: imagine you have to build a big tower out of blocks. The approach is like deciding whether you want the tower to be really tall, or really wide, or really colorful. It's like picking the idea or plan for what you want to build.
The methodology is like the instructions that tell you exactly how to build the tower. It's like a step-by-step guide that tells you which blocks to use, how to stack them, and when to add decorations. It's the specific way you build the tower based on the approach you picked.</a:t>
            </a:r>
          </a:p>
        </p188:txBody>
      </p188:reply>
      <p188:reply id="{6AC86454-C3EF-7040-B4FE-FB48976F6B4D}" authorId="{0A069A87-0306-9CEB-7E29-8C7086905725}" created="2023-04-20T03:52:39.512">
        <p188:txBody>
          <a:bodyPr/>
          <a:lstStyle/>
          <a:p>
            <a:r>
              <a:rPr lang="en-US"/>
              <a:t>For us, the methodology should be prefaced by: Approach: Identify logos in videos then compare to (databases available in Google vision API) to detect accuracy of resulting outputs.</a:t>
            </a:r>
          </a:p>
        </p188:txBody>
      </p188:reply>
    </p188:replyLst>
    <p188:txBody>
      <a:bodyPr/>
      <a:lstStyle/>
      <a:p>
        <a:r>
          <a:rPr lang="en-US"/>
          <a:t>This is technical methodology. This is fine for the appendix. The methodology you want to discuss here is, for example, how did you detect logos?
Focus more on the thinking/approach to identifying the features, less on the APIs or language used. I understand that in many cases its just using the API and getting the output, btu where you can, explain the logic/approach/thinking
Stay consistent in look and feel and explanation type for all sections</a:t>
        </a:r>
      </a:p>
    </p188:txBody>
  </p188:cm>
</p188:cmLst>
</file>

<file path=ppt/comments/modernComment_7FE4DFC3_B317B21A.xml><?xml version="1.0" encoding="utf-8"?>
<p188:cmLst xmlns:a="http://schemas.openxmlformats.org/drawingml/2006/main" xmlns:r="http://schemas.openxmlformats.org/officeDocument/2006/relationships" xmlns:p188="http://schemas.microsoft.com/office/powerpoint/2018/8/main">
  <p188:cm id="{A9F37D99-E103-45C4-A0EA-228D147C533D}" authorId="{163AB465-2E25-0317-77F1-71A4B71B567B}" created="2023-04-20T00:52:17.647">
    <pc:sldMkLst xmlns:pc="http://schemas.microsoft.com/office/powerpoint/2013/main/command">
      <pc:docMk/>
      <pc:sldMk cId="3004674586" sldId="2145705923"/>
    </pc:sldMkLst>
    <p188:txBody>
      <a:bodyPr/>
      <a:lstStyle/>
      <a:p>
        <a:r>
          <a:rPr lang="en-US"/>
          <a:t>This is technical methodology. This is fine for the appendix. The methodology you want to discuss here is, for example, how did you detect scene changes? Was it based on pause in the sound? Blank screens?; How did you detect dB levels? - is it by segmenting the audio file by second? Frame? Then averaging the audio signal within the frame?
Focus more on the thinking/approach to identifying the features, less on the APIs or language used</a:t>
        </a:r>
      </a:p>
    </p188:txBody>
  </p188:cm>
</p188:cmLst>
</file>

<file path=ppt/comments/modernComment_7FE4DFCE_F81771FA.xml><?xml version="1.0" encoding="utf-8"?>
<p188:cmLst xmlns:a="http://schemas.openxmlformats.org/drawingml/2006/main" xmlns:r="http://schemas.openxmlformats.org/officeDocument/2006/relationships" xmlns:p188="http://schemas.microsoft.com/office/powerpoint/2018/8/main">
  <p188:cm id="{CC6748A6-6A32-4ABC-A153-61CFBB300EC3}" authorId="{163AB465-2E25-0317-77F1-71A4B71B567B}" status="resolved" created="2023-04-20T00:54:17.912" complete="100000">
    <pc:sldMkLst xmlns:pc="http://schemas.microsoft.com/office/powerpoint/2013/main/command">
      <pc:docMk/>
      <pc:sldMk cId="4162286074" sldId="2145705934"/>
    </pc:sldMkLst>
    <p188:txBody>
      <a:bodyPr/>
      <a:lstStyle/>
      <a:p>
        <a:r>
          <a:rPr lang="en-US"/>
          <a:t>Make sure each graph has a title, each axis is labeled. </a:t>
        </a:r>
      </a:p>
    </p188:txBody>
  </p188:cm>
</p188:cmLst>
</file>

<file path=ppt/comments/modernComment_7FE4DFCF_B298F255.xml><?xml version="1.0" encoding="utf-8"?>
<p188:cmLst xmlns:a="http://schemas.openxmlformats.org/drawingml/2006/main" xmlns:r="http://schemas.openxmlformats.org/officeDocument/2006/relationships" xmlns:p188="http://schemas.microsoft.com/office/powerpoint/2018/8/main">
  <p188:cm id="{ED00EE02-9677-4E17-89B4-58180A6D79E1}" authorId="{163AB465-2E25-0317-77F1-71A4B71B567B}" created="2023-04-20T00:45:40.423">
    <pc:sldMkLst xmlns:pc="http://schemas.microsoft.com/office/powerpoint/2013/main/command">
      <pc:docMk/>
      <pc:sldMk cId="2996367957" sldId="2145705935"/>
    </pc:sldMkLst>
    <p188:replyLst>
      <p188:reply id="{5EC46923-80C2-204A-BE5C-9CD01DFFC82F}" authorId="{0A069A87-0306-9CEB-7E29-8C7086905725}" created="2023-04-20T03:29:51.750">
        <p188:txBody>
          <a:bodyPr/>
          <a:lstStyle/>
          <a:p>
            <a:r>
              <a:rPr lang="en-US"/>
              <a:t>[@Tasnim, Faria] do add your features here for the content section.</a:t>
            </a:r>
          </a:p>
        </p188:txBody>
      </p188:reply>
      <p188:reply id="{70759267-96D7-401A-A754-054A994BB4C6}" authorId="{46BB00C3-A631-D93C-7407-59A07C08D128}" created="2023-04-20T03:43:32.008">
        <p188:txBody>
          <a:bodyPr/>
          <a:lstStyle/>
          <a:p>
            <a:r>
              <a:rPr lang="en-US"/>
              <a:t>Added content features </a:t>
            </a:r>
          </a:p>
        </p188:txBody>
      </p188:reply>
      <p188:reply id="{4599EAAA-5B4D-4559-952C-E3BE87579150}" authorId="{C7BDB6E9-3481-C6FF-F05B-2A9027D09150}" created="2023-04-20T20:04:18.240">
        <p188:txBody>
          <a:bodyPr/>
          <a:lstStyle/>
          <a:p>
            <a:r>
              <a:rPr lang="en-US"/>
              <a:t>[@Gangrade, Neelesh]  please add Team 1 features.</a:t>
            </a:r>
          </a:p>
        </p188:txBody>
      </p188:reply>
      <p188:reply id="{734953CE-E475-493E-9EB3-663991041740}" authorId="{EFF506FC-C656-67E7-83AD-CFF37E646734}" created="2023-04-20T22:14:05.902">
        <p188:txBody>
          <a:bodyPr/>
          <a:lstStyle/>
          <a:p>
            <a:r>
              <a:rPr lang="en-US"/>
              <a:t>Updated.</a:t>
            </a:r>
          </a:p>
        </p188:txBody>
      </p188:reply>
    </p188:replyLst>
    <p188:txBody>
      <a:bodyPr/>
      <a:lstStyle/>
      <a:p>
        <a:r>
          <a:rPr lang="en-US"/>
          <a:t>Team, create a slide that is a summary of all features that you all have been able to successfully extract - this is across all teams/feature types. Just listing the features here under the right category is sufficient</a:t>
        </a:r>
      </a:p>
    </p188:txBody>
  </p188:cm>
</p188:cmLst>
</file>

<file path=ppt/comments/modernComment_7FE4DFD2_8DE4873E.xml><?xml version="1.0" encoding="utf-8"?>
<p188:cmLst xmlns:a="http://schemas.openxmlformats.org/drawingml/2006/main" xmlns:r="http://schemas.openxmlformats.org/officeDocument/2006/relationships" xmlns:p188="http://schemas.microsoft.com/office/powerpoint/2018/8/main">
  <p188:cm id="{1E6BD50A-621B-4085-A9D2-7152B75CEC24}" authorId="{163AB465-2E25-0317-77F1-71A4B71B567B}" created="2023-04-20T01:02:26.375">
    <pc:sldMkLst xmlns:pc="http://schemas.microsoft.com/office/powerpoint/2013/main/command">
      <pc:docMk/>
      <pc:sldMk cId="276688610" sldId="2145705913"/>
    </pc:sldMkLst>
    <p188:replyLst>
      <p188:reply id="{6BBA2B89-B606-4E42-8CD2-056F854CBF59}" authorId="{C7BDB6E9-3481-C6FF-F05B-2A9027D09150}" created="2023-04-20T04:57:18.967">
        <p188:txBody>
          <a:bodyPr/>
          <a:lstStyle/>
          <a:p>
            <a:r>
              <a:rPr lang="en-US"/>
              <a:t>Updated Font type and size to match the Content Features</a:t>
            </a:r>
          </a:p>
        </p188:txBody>
      </p188:reply>
      <p188:reply id="{850064DC-A223-4E95-A0F0-4D19C40959CD}" authorId="{3A2F1D03-D90B-0050-3EB3-7C41F73BBD22}" created="2023-04-20T17:38:01.347">
        <p188:txBody>
          <a:bodyPr/>
          <a:lstStyle/>
          <a:p>
            <a:r>
              <a:rPr lang="en-US"/>
              <a:t>Updated!</a:t>
            </a:r>
          </a:p>
        </p188:txBody>
      </p188:reply>
    </p188:replyLst>
    <p188:txBody>
      <a:bodyPr/>
      <a:lstStyle/>
      <a:p>
        <a:r>
          <a:rPr lang="en-US"/>
          <a:t>Make sure you use the same format/look and feel as in all other sections</a:t>
        </a:r>
      </a:p>
    </p188:txBody>
  </p188:cm>
</p188:cmLst>
</file>

<file path=ppt/comments/modernComment_7FE4DFD3_5C5ED159.xml><?xml version="1.0" encoding="utf-8"?>
<p188:cmLst xmlns:a="http://schemas.openxmlformats.org/drawingml/2006/main" xmlns:r="http://schemas.openxmlformats.org/officeDocument/2006/relationships" xmlns:p188="http://schemas.microsoft.com/office/powerpoint/2018/8/main">
  <p188:cm id="{D810C178-CF3F-4C4E-8E0A-E101BCB9B772}" authorId="{163AB465-2E25-0317-77F1-71A4B71B567B}" created="2023-04-20T01:08:56.718">
    <ac:txMkLst xmlns:ac="http://schemas.microsoft.com/office/drawing/2013/main/command">
      <pc:docMk xmlns:pc="http://schemas.microsoft.com/office/powerpoint/2013/main/command"/>
      <pc:sldMk xmlns:pc="http://schemas.microsoft.com/office/powerpoint/2013/main/command" cId="1549717849" sldId="2145705939"/>
      <ac:spMk id="2" creationId="{81573887-1982-B801-0826-204C57C090AE}"/>
      <ac:txMk cp="0">
        <ac:context len="155" hash="2948055454"/>
      </ac:txMk>
    </ac:txMkLst>
    <p188:pos x="6062085" y="279471"/>
    <p188:replyLst>
      <p188:reply id="{F896E749-7C60-40F4-9BCE-B20FDBE2B314}" authorId="{3A2F1D03-D90B-0050-3EB3-7C41F73BBD22}" created="2023-04-20T17:39:11.739">
        <p188:txBody>
          <a:bodyPr/>
          <a:lstStyle/>
          <a:p>
            <a:r>
              <a:rPr lang="en-US"/>
              <a:t>Team 1 needs to edit this slide</a:t>
            </a:r>
          </a:p>
        </p188:txBody>
      </p188:reply>
      <p188:reply id="{54A934AD-8108-4443-A51C-A35A37B98DC0}" authorId="{C7BDB6E9-3481-C6FF-F05B-2A9027D09150}" created="2023-04-20T19:06:40.586">
        <p188:txBody>
          <a:bodyPr/>
          <a:lstStyle/>
          <a:p>
            <a:r>
              <a:rPr lang="en-US"/>
              <a:t>[@Gangrade, Neelesh] </a:t>
            </a:r>
          </a:p>
        </p188:txBody>
      </p188:reply>
      <p188:reply id="{1887B90E-53A5-4D05-A2C1-5FD44C4D2372}" authorId="{EFF506FC-C656-67E7-83AD-CFF37E646734}" created="2023-04-20T22:09:17.408">
        <p188:txBody>
          <a:bodyPr/>
          <a:lstStyle/>
          <a:p>
            <a:r>
              <a:rPr lang="en-US"/>
              <a:t>Updated!</a:t>
            </a:r>
          </a:p>
        </p188:txBody>
      </p188:reply>
    </p188:replyLst>
    <p188:txBody>
      <a:bodyPr/>
      <a:lstStyle/>
      <a:p>
        <a:r>
          <a:rPr lang="en-US"/>
          <a:t>Good start of the explanation. What are the two methods? The diagram on the right needs more  explanation - more focus on what and the why in plain english, less on APIs/code. 
Maybe combine this slide with the next one, so you have both methodologies on the same slide with an overview</a:t>
        </a:r>
      </a:p>
    </p188:txBody>
  </p188:cm>
</p188:cmLst>
</file>

<file path=ppt/comments/modernComment_7FE4DFD5_A0561CBE.xml><?xml version="1.0" encoding="utf-8"?>
<p188:cmLst xmlns:a="http://schemas.openxmlformats.org/drawingml/2006/main" xmlns:r="http://schemas.openxmlformats.org/officeDocument/2006/relationships" xmlns:p188="http://schemas.microsoft.com/office/powerpoint/2018/8/main">
  <p188:cm id="{B49323E1-8B31-4A1F-B1B2-81D974E21894}" authorId="{163AB465-2E25-0317-77F1-71A4B71B567B}" created="2023-04-20T01:06:22.642">
    <ac:txMkLst xmlns:ac="http://schemas.microsoft.com/office/drawing/2013/main/command">
      <pc:docMk xmlns:pc="http://schemas.microsoft.com/office/powerpoint/2013/main/command"/>
      <pc:sldMk xmlns:pc="http://schemas.microsoft.com/office/powerpoint/2013/main/command" cId="2061079941" sldId="2145705919"/>
      <ac:graphicFrameMk id="4" creationId="{837D080D-9B8D-3509-3AF0-39B77D355F3F}"/>
      <ac:tblMk/>
      <ac:tcMk rowId="3851042525" colId="3710086054"/>
      <ac:txMk cp="0" len="50">
        <ac:context len="51" hash="29023762"/>
      </ac:txMk>
    </ac:txMkLst>
    <p188:replyLst>
      <p188:reply id="{9D311CFB-DEE8-41AA-BBDC-EBF44CDCD780}" authorId="{3A2F1D03-D90B-0050-3EB3-7C41F73BBD22}" created="2023-04-20T17:41:33.312">
        <p188:txBody>
          <a:bodyPr/>
          <a:lstStyle/>
          <a:p>
            <a:r>
              <a:rPr lang="en-US"/>
              <a:t>Team 1 needs to edit the third feature</a:t>
            </a:r>
          </a:p>
        </p188:txBody>
      </p188:reply>
      <p188:reply id="{1C47115B-A38C-459B-B545-81474462D340}" authorId="{3A2F1D03-D90B-0050-3EB3-7C41F73BBD22}" created="2023-04-20T17:52:06.959">
        <p188:txBody>
          <a:bodyPr/>
          <a:lstStyle/>
          <a:p>
            <a:r>
              <a:rPr lang="en-US"/>
              <a:t>I also edited and combined both slides into one table</a:t>
            </a:r>
          </a:p>
        </p188:txBody>
      </p188:reply>
      <p188:reply id="{C3F5CB59-D76C-47B1-A600-62A945FA713A}" authorId="{3A2F1D03-D90B-0050-3EB3-7C41F73BBD22}" created="2023-04-20T17:55:47.813">
        <p188:txBody>
          <a:bodyPr/>
          <a:lstStyle/>
          <a:p>
            <a:r>
              <a:rPr lang="en-US"/>
              <a:t>Team 1 edit "Speech Transcription and Dominant word extraction slide" only</a:t>
            </a:r>
          </a:p>
        </p188:txBody>
      </p188:reply>
      <p188:reply id="{78B0F1CD-14F5-49FE-98BE-4EE4C261AA60}" authorId="{C7BDB6E9-3481-C6FF-F05B-2A9027D09150}" created="2023-04-20T19:11:43.288">
        <p188:txBody>
          <a:bodyPr/>
          <a:lstStyle/>
          <a:p>
            <a:r>
              <a:rPr lang="en-US"/>
              <a:t>[@Gangrade, Neelesh] </a:t>
            </a:r>
          </a:p>
        </p188:txBody>
      </p188:reply>
      <p188:reply id="{A67C8F2F-9A24-45A4-A866-F6A29C93880A}" authorId="{EFF506FC-C656-67E7-83AD-CFF37E646734}" created="2023-04-20T22:09:32.831">
        <p188:txBody>
          <a:bodyPr/>
          <a:lstStyle/>
          <a:p>
            <a:r>
              <a:rPr lang="en-US"/>
              <a:t>Updated.</a:t>
            </a:r>
          </a:p>
        </p188:txBody>
      </p188:reply>
    </p188:replyLst>
    <p188:txBody>
      <a:bodyPr/>
      <a:lstStyle/>
      <a:p>
        <a:r>
          <a:rPr lang="en-US"/>
          <a:t>As in previous sections, make sure you list the actual features. In this case, "speech transcription" is a process. What was the feature? Word count? Regarding "dominant words" - how do you define dominant words? What do you actually identify? Time stamp of the dominant words? Count of the dominant words? Etc
Combine all results - bring in the later results slide. NO need to have two separate results sections in the same feature type section</a:t>
        </a:r>
      </a:p>
    </p188:txBody>
  </p188:cm>
</p188:cmLst>
</file>

<file path=ppt/comments/modernComment_7FE4DFD8_ECC15C8B.xml><?xml version="1.0" encoding="utf-8"?>
<p188:cmLst xmlns:a="http://schemas.openxmlformats.org/drawingml/2006/main" xmlns:r="http://schemas.openxmlformats.org/officeDocument/2006/relationships" xmlns:p188="http://schemas.microsoft.com/office/powerpoint/2018/8/main">
  <p188:cm id="{F1DD0319-D200-4E3D-BB8D-C0D512127724}" authorId="{163AB465-2E25-0317-77F1-71A4B71B567B}" status="resolved" created="2023-04-20T00:56:20.807" complete="100000">
    <pc:sldMkLst xmlns:pc="http://schemas.microsoft.com/office/powerpoint/2013/main/command">
      <pc:docMk/>
      <pc:sldMk cId="4139196547" sldId="2145705933"/>
    </pc:sldMkLst>
    <p188:txBody>
      <a:bodyPr/>
      <a:lstStyle/>
      <a:p>
        <a:r>
          <a:rPr lang="en-US"/>
          <a:t>I suggest that your results are reported in the same format (visual look and feel) for all features. Here, results for each feature are presented in different ways. Please standardize. 
For musical feature extraction - what is the accuracy rate of genre, and other feature, detection? How big was the training set? How big was the test set?</a:t>
        </a:r>
      </a:p>
    </p188:txBody>
  </p188:cm>
</p188:cmLst>
</file>

<file path=ppt/comments/modernComment_7FE4DFDC_FC87EE40.xml><?xml version="1.0" encoding="utf-8"?>
<p188:cmLst xmlns:a="http://schemas.openxmlformats.org/drawingml/2006/main" xmlns:r="http://schemas.openxmlformats.org/officeDocument/2006/relationships" xmlns:p188="http://schemas.microsoft.com/office/powerpoint/2018/8/main">
  <p188:cm id="{286F1D11-5B07-45CB-8FAE-00F5FDE11FC9}" authorId="{163AB465-2E25-0317-77F1-71A4B71B567B}" status="resolved" created="2023-04-20T00:47:53.544" complete="100000">
    <ac:txMkLst xmlns:ac="http://schemas.microsoft.com/office/drawing/2013/main/command">
      <pc:docMk xmlns:pc="http://schemas.microsoft.com/office/powerpoint/2013/main/command"/>
      <pc:sldMk xmlns:pc="http://schemas.microsoft.com/office/powerpoint/2013/main/command" cId="4236766784" sldId="2145705948"/>
      <ac:graphicFrameMk id="2" creationId="{6A1F60F5-B4B3-415C-2542-BBC94ACE3373}"/>
      <ac:tblMk/>
      <ac:tcMk rowId="3582802944" colId="3534323864"/>
      <ac:txMk cp="0" len="4">
        <ac:context len="19" hash="2795505782"/>
      </ac:txMk>
    </ac:txMkLst>
    <p188:pos x="1073239" y="3747628"/>
    <p188:txBody>
      <a:bodyPr/>
      <a:lstStyle/>
      <a:p>
        <a:r>
          <a:rPr lang="en-US"/>
          <a:t>"Speech Detection" is not a feature - it’s a process. The features are "sentiment", "speaker number" "word count", etc… please adjust the table to make sure that you clearly list the features.</a:t>
        </a:r>
      </a:p>
    </p188:txBody>
  </p188:cm>
  <p188:cm id="{18C20A4D-84E1-48B6-8A19-4CB3429D136B}" authorId="{163AB465-2E25-0317-77F1-71A4B71B567B}" status="resolved" created="2023-04-20T00:48:36.673" complete="100000">
    <ac:txMkLst xmlns:ac="http://schemas.microsoft.com/office/drawing/2013/main/command">
      <pc:docMk xmlns:pc="http://schemas.microsoft.com/office/powerpoint/2013/main/command"/>
      <pc:sldMk xmlns:pc="http://schemas.microsoft.com/office/powerpoint/2013/main/command" cId="4236766784" sldId="2145705948"/>
      <ac:graphicFrameMk id="2" creationId="{6A1F60F5-B4B3-415C-2542-BBC94ACE3373}"/>
      <ac:tblMk/>
      <ac:tcMk rowId="2598546965" colId="3534323864"/>
      <ac:txMk cp="0" len="5">
        <ac:context len="14" hash="3129910513"/>
      </ac:txMk>
    </ac:txMkLst>
    <p188:pos x="1361474" y="765889"/>
    <p188:txBody>
      <a:bodyPr/>
      <a:lstStyle/>
      <a:p>
        <a:r>
          <a:rPr lang="en-US"/>
          <a:t>"Shot detection" is not a feature - shot duration is a feature. It is measurable and the unites are in seconds, etc. </a:t>
        </a:r>
      </a:p>
    </p188:txBody>
  </p188:cm>
  <p188:cm id="{363BC73B-6B35-4B94-845B-7C0173D1EAD8}" authorId="{163AB465-2E25-0317-77F1-71A4B71B567B}" status="resolved" created="2023-04-20T00:49:07.987" complete="100000">
    <ac:txMkLst xmlns:ac="http://schemas.microsoft.com/office/drawing/2013/main/command">
      <pc:docMk xmlns:pc="http://schemas.microsoft.com/office/powerpoint/2013/main/command"/>
      <pc:sldMk xmlns:pc="http://schemas.microsoft.com/office/powerpoint/2013/main/command" cId="4236766784" sldId="2145705948"/>
      <ac:graphicFrameMk id="2" creationId="{6A1F60F5-B4B3-415C-2542-BBC94ACE3373}"/>
      <ac:tblMk/>
      <ac:tcMk rowId="2598546965" colId="1553267394"/>
      <ac:txMk cp="15" len="32">
        <ac:context len="48" hash="3732282393"/>
      </ac:txMk>
    </ac:txMkLst>
    <p188:pos x="10744013" y="765889"/>
    <p188:txBody>
      <a:bodyPr/>
      <a:lstStyle/>
      <a:p>
        <a:r>
          <a:rPr lang="en-US"/>
          <a:t>"accuracy achieved manually" - I think you mean validation was done manually. Accuracy is achieved through your automated model</a:t>
        </a:r>
      </a:p>
    </p188:txBody>
  </p188:cm>
  <p188:cm id="{823219F1-4F42-4D66-B7C7-C51F05ADCA69}" authorId="{163AB465-2E25-0317-77F1-71A4B71B567B}" status="resolved" created="2023-04-20T00:49:41.758" complete="100000">
    <ac:txMkLst xmlns:ac="http://schemas.microsoft.com/office/drawing/2013/main/command">
      <pc:docMk xmlns:pc="http://schemas.microsoft.com/office/powerpoint/2013/main/command"/>
      <pc:sldMk xmlns:pc="http://schemas.microsoft.com/office/powerpoint/2013/main/command" cId="4236766784" sldId="2145705948"/>
      <ac:graphicFrameMk id="2" creationId="{6A1F60F5-B4B3-415C-2542-BBC94ACE3373}"/>
      <ac:tblMk/>
      <ac:tcMk rowId="748301786" colId="1553267394"/>
      <ac:txMk cp="0" len="28">
        <ac:context len="45" hash="3946347266"/>
      </ac:txMk>
    </ac:txMkLst>
    <p188:pos x="9779917" y="1421872"/>
    <p188:txBody>
      <a:bodyPr/>
      <a:lstStyle/>
      <a:p>
        <a:r>
          <a:rPr lang="en-US"/>
          <a:t>Your accuracy here is 100%, based on the assumption that you are using a validated tool, right?
</a:t>
        </a:r>
      </a:p>
    </p188:txBody>
  </p188:cm>
  <p188:cm id="{AF976C4E-7215-4F76-A5A9-7A5D2240C345}" authorId="{163AB465-2E25-0317-77F1-71A4B71B567B}" status="resolved" created="2023-04-20T00:58:00.298" complete="100000">
    <pc:sldMkLst xmlns:pc="http://schemas.microsoft.com/office/powerpoint/2013/main/command">
      <pc:docMk/>
      <pc:sldMk cId="2758951578" sldId="2145705921"/>
    </pc:sldMkLst>
    <p188:txBody>
      <a:bodyPr/>
      <a:lstStyle/>
      <a:p>
        <a:r>
          <a:rPr lang="en-US"/>
          <a:t>Include a context slide before this one - just like slide 13 setting up the section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DF75C5-1208-4645-98E4-2714B500CE2D}"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83153-D242-4E55-963F-63E216C9A2A7}" type="slidenum">
              <a:rPr lang="en-US" smtClean="0"/>
              <a:t>‹#›</a:t>
            </a:fld>
            <a:endParaRPr lang="en-US"/>
          </a:p>
        </p:txBody>
      </p:sp>
    </p:spTree>
    <p:extLst>
      <p:ext uri="{BB962C8B-B14F-4D97-AF65-F5344CB8AC3E}">
        <p14:creationId xmlns:p14="http://schemas.microsoft.com/office/powerpoint/2010/main" val="3018470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183153-D242-4E55-963F-63E216C9A2A7}" type="slidenum">
              <a:rPr lang="en-US" smtClean="0"/>
              <a:t>6</a:t>
            </a:fld>
            <a:endParaRPr lang="en-US"/>
          </a:p>
        </p:txBody>
      </p:sp>
    </p:spTree>
    <p:extLst>
      <p:ext uri="{BB962C8B-B14F-4D97-AF65-F5344CB8AC3E}">
        <p14:creationId xmlns:p14="http://schemas.microsoft.com/office/powerpoint/2010/main" val="1225280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183153-D242-4E55-963F-63E216C9A2A7}" type="slidenum">
              <a:rPr lang="en-US" smtClean="0"/>
              <a:t>16</a:t>
            </a:fld>
            <a:endParaRPr lang="en-US"/>
          </a:p>
        </p:txBody>
      </p:sp>
    </p:spTree>
    <p:extLst>
      <p:ext uri="{BB962C8B-B14F-4D97-AF65-F5344CB8AC3E}">
        <p14:creationId xmlns:p14="http://schemas.microsoft.com/office/powerpoint/2010/main" val="3362501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Approach 2:</a:t>
            </a:r>
          </a:p>
          <a:p>
            <a:pPr indent="-228600" algn="ctr">
              <a:lnSpc>
                <a:spcPct val="90000"/>
              </a:lnSpc>
              <a:spcAft>
                <a:spcPts val="600"/>
              </a:spcAft>
              <a:buFont typeface="Arial" panose="020B0604020202020204" pitchFamily="34" charset="0"/>
              <a:buChar char="•"/>
            </a:pPr>
            <a:r>
              <a:rPr lang="en-US">
                <a:solidFill>
                  <a:schemeClr val="bg1"/>
                </a:solidFill>
              </a:rPr>
              <a:t>Google Speech recognition API, NLP techniques, Open CV, and personal Developed Code.</a:t>
            </a:r>
            <a:endParaRPr lang="en-US">
              <a:solidFill>
                <a:schemeClr val="bg1"/>
              </a:solidFill>
              <a:cs typeface="Calibri"/>
            </a:endParaRPr>
          </a:p>
          <a:p>
            <a:pPr indent="-228600" algn="ctr">
              <a:lnSpc>
                <a:spcPct val="90000"/>
              </a:lnSpc>
              <a:spcAft>
                <a:spcPts val="600"/>
              </a:spcAft>
              <a:buFont typeface="Arial" panose="020B0604020202020204" pitchFamily="34" charset="0"/>
              <a:buChar char="•"/>
            </a:pPr>
            <a:r>
              <a:rPr lang="en-US">
                <a:solidFill>
                  <a:schemeClr val="bg1"/>
                </a:solidFill>
              </a:rPr>
              <a:t>Inputs: mp4 file </a:t>
            </a:r>
            <a:endParaRPr lang="en-US">
              <a:solidFill>
                <a:schemeClr val="bg1"/>
              </a:solidFill>
              <a:cs typeface="Calibri"/>
            </a:endParaRPr>
          </a:p>
          <a:p>
            <a:pPr indent="-228600" algn="ctr">
              <a:lnSpc>
                <a:spcPct val="90000"/>
              </a:lnSpc>
              <a:spcAft>
                <a:spcPts val="600"/>
              </a:spcAft>
              <a:buFont typeface="Arial" panose="020B0604020202020204" pitchFamily="34" charset="0"/>
              <a:buChar char="•"/>
            </a:pPr>
            <a:r>
              <a:rPr lang="en-US">
                <a:solidFill>
                  <a:schemeClr val="bg1"/>
                </a:solidFill>
              </a:rPr>
              <a:t>Output: txt and jpg (frames)</a:t>
            </a:r>
            <a:endParaRPr lang="en-US">
              <a:solidFill>
                <a:schemeClr val="bg1"/>
              </a:solidFill>
              <a:cs typeface="Calibri"/>
            </a:endParaRPr>
          </a:p>
          <a:p>
            <a:endParaRPr lang="en-US"/>
          </a:p>
        </p:txBody>
      </p:sp>
      <p:sp>
        <p:nvSpPr>
          <p:cNvPr id="4" name="Slide Number Placeholder 3"/>
          <p:cNvSpPr>
            <a:spLocks noGrp="1"/>
          </p:cNvSpPr>
          <p:nvPr>
            <p:ph type="sldNum" sz="quarter" idx="5"/>
          </p:nvPr>
        </p:nvSpPr>
        <p:spPr/>
        <p:txBody>
          <a:bodyPr/>
          <a:lstStyle/>
          <a:p>
            <a:fld id="{E8183153-D242-4E55-963F-63E216C9A2A7}" type="slidenum">
              <a:rPr lang="en-US" smtClean="0"/>
              <a:t>18</a:t>
            </a:fld>
            <a:endParaRPr lang="en-US"/>
          </a:p>
        </p:txBody>
      </p:sp>
    </p:spTree>
    <p:extLst>
      <p:ext uri="{BB962C8B-B14F-4D97-AF65-F5344CB8AC3E}">
        <p14:creationId xmlns:p14="http://schemas.microsoft.com/office/powerpoint/2010/main" val="2708986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spcAft>
                <a:spcPts val="600"/>
              </a:spcAft>
              <a:buFont typeface="Arial" panose="020B0604020202020204" pitchFamily="34" charset="0"/>
              <a:buChar char="•"/>
            </a:pPr>
            <a:r>
              <a:rPr lang="en-US">
                <a:cs typeface="Calibri"/>
              </a:rPr>
              <a:t>Notes from earlier PPT:</a:t>
            </a:r>
            <a:endParaRPr lang="en-US"/>
          </a:p>
          <a:p>
            <a:pPr marL="171450" indent="-171450">
              <a:spcAft>
                <a:spcPts val="600"/>
              </a:spcAft>
              <a:buFont typeface="Arial" panose="020B0604020202020204" pitchFamily="34" charset="0"/>
              <a:buChar char="•"/>
            </a:pPr>
            <a:r>
              <a:rPr lang="en-US">
                <a:cs typeface="Calibri" panose="020F0502020204030204"/>
              </a:rPr>
              <a:t>(</a:t>
            </a:r>
            <a:r>
              <a:rPr lang="en-US"/>
              <a:t>Approach 1 – summary </a:t>
            </a:r>
            <a:endParaRPr lang="en-US">
              <a:cs typeface="Calibri"/>
            </a:endParaRPr>
          </a:p>
          <a:p>
            <a:pPr marL="171450" indent="-228600">
              <a:spcAft>
                <a:spcPts val="600"/>
              </a:spcAft>
              <a:buFont typeface="Arial,Sans-Serif" panose="020B0604020202020204" pitchFamily="34" charset="0"/>
              <a:buChar char="•"/>
            </a:pPr>
            <a:r>
              <a:rPr lang="en-US"/>
              <a:t>Object/Label Detection, Logo Detection, Speech Transcription, Dominant Words extraction. </a:t>
            </a:r>
            <a:endParaRPr lang="en-US">
              <a:cs typeface="Calibri"/>
            </a:endParaRPr>
          </a:p>
          <a:p>
            <a:pPr marL="171450" indent="-228600">
              <a:spcAft>
                <a:spcPts val="600"/>
              </a:spcAft>
              <a:buFont typeface="Arial,Sans-Serif" panose="020B0604020202020204" pitchFamily="34" charset="0"/>
              <a:buChar char="•"/>
            </a:pPr>
            <a:r>
              <a:rPr lang="en-US"/>
              <a:t>Extract Dominant Words from speech transcription to predict the industry of videos.</a:t>
            </a:r>
            <a:endParaRPr lang="en-US">
              <a:cs typeface="Calibri"/>
            </a:endParaRPr>
          </a:p>
          <a:p>
            <a:pPr marL="171450" indent="-228600">
              <a:spcAft>
                <a:spcPts val="600"/>
              </a:spcAft>
              <a:buFont typeface="Arial,Sans-Serif" panose="020B0604020202020204" pitchFamily="34" charset="0"/>
              <a:buChar char="•"/>
            </a:pPr>
            <a:r>
              <a:rPr lang="en-US"/>
              <a:t>Used results from the logo detection to predict the industry. </a:t>
            </a:r>
            <a:endParaRPr lang="en-US">
              <a:cs typeface="Calibri"/>
            </a:endParaRPr>
          </a:p>
          <a:p>
            <a:pPr marL="171450" indent="-228600">
              <a:spcAft>
                <a:spcPts val="600"/>
              </a:spcAft>
              <a:buFont typeface="Arial,Sans-Serif" panose="020B0604020202020204" pitchFamily="34" charset="0"/>
              <a:buChar char="•"/>
            </a:pPr>
            <a:r>
              <a:rPr lang="en-US"/>
              <a:t>Combined both  LOGO and DOMINANT words results as our  features to detect Industries.</a:t>
            </a:r>
            <a:endParaRPr lang="en-US">
              <a:cs typeface="Calibri"/>
            </a:endParaRPr>
          </a:p>
          <a:p>
            <a:pPr marL="171450" indent="-171450">
              <a:spcAft>
                <a:spcPts val="600"/>
              </a:spcAft>
              <a:buFont typeface="Arial" panose="020B0604020202020204" pitchFamily="34" charset="0"/>
              <a:buChar char="•"/>
            </a:pPr>
            <a:r>
              <a:rPr lang="en-US"/>
              <a:t>Approach 2 – summary </a:t>
            </a:r>
            <a:endParaRPr lang="en-US">
              <a:cs typeface="Calibri"/>
            </a:endParaRPr>
          </a:p>
          <a:p>
            <a:pPr marL="171450" indent="-171450">
              <a:spcAft>
                <a:spcPts val="600"/>
              </a:spcAft>
              <a:buFont typeface="Arial" panose="020B0604020202020204" pitchFamily="34" charset="0"/>
              <a:buChar char="•"/>
            </a:pPr>
            <a:r>
              <a:rPr lang="en-US"/>
              <a:t>Similarly, for logo detection and categorization, we used the following approaches:</a:t>
            </a:r>
            <a:endParaRPr lang="en-US">
              <a:cs typeface="Calibri"/>
            </a:endParaRPr>
          </a:p>
          <a:p>
            <a:pPr marL="171450" indent="-228600">
              <a:spcAft>
                <a:spcPts val="600"/>
              </a:spcAft>
              <a:buFont typeface="Arial,Sans-Serif" panose="020B0604020202020204" pitchFamily="34" charset="0"/>
              <a:buChar char="•"/>
            </a:pPr>
            <a:r>
              <a:rPr lang="en-US"/>
              <a:t>Extract logos from video using Google Cloud Video Intelligence API</a:t>
            </a:r>
            <a:endParaRPr lang="en-US">
              <a:cs typeface="Calibri"/>
            </a:endParaRPr>
          </a:p>
          <a:p>
            <a:pPr marL="171450" indent="-228600">
              <a:spcAft>
                <a:spcPts val="600"/>
              </a:spcAft>
              <a:buFont typeface="Arial,Sans-Serif" panose="020B0604020202020204" pitchFamily="34" charset="0"/>
              <a:buChar char="•"/>
            </a:pPr>
            <a:r>
              <a:rPr lang="en-US"/>
              <a:t>Used confidence level, and logo frame count model to match the correct company</a:t>
            </a:r>
            <a:endParaRPr lang="en-US">
              <a:cs typeface="Calibri"/>
            </a:endParaRPr>
          </a:p>
          <a:p>
            <a:pPr marL="171450" indent="-228600">
              <a:spcAft>
                <a:spcPts val="600"/>
              </a:spcAft>
              <a:buFont typeface="Arial,Sans-Serif" panose="020B0604020202020204" pitchFamily="34" charset="0"/>
              <a:buChar char="•"/>
            </a:pPr>
            <a:r>
              <a:rPr lang="en-US"/>
              <a:t>Implemented Davinci003 database from </a:t>
            </a:r>
            <a:r>
              <a:rPr lang="en-US" err="1"/>
              <a:t>OpenAI</a:t>
            </a:r>
            <a:r>
              <a:rPr lang="en-US"/>
              <a:t>, which  provided us with the company name, Industry Category and  Subcategory)</a:t>
            </a:r>
            <a:endParaRPr lang="en-US">
              <a:cs typeface="Calibri"/>
            </a:endParaRPr>
          </a:p>
          <a:p>
            <a:pPr marL="171450" indent="-228600">
              <a:spcAft>
                <a:spcPts val="600"/>
              </a:spcAft>
              <a:buFont typeface="Arial,Sans-Serif" panose="020B0604020202020204" pitchFamily="34" charset="0"/>
              <a:buChar char="•"/>
            </a:pPr>
            <a:r>
              <a:rPr lang="en-US">
                <a:cs typeface="Calibri"/>
              </a:rPr>
              <a:t>…...........................................................................................................................</a:t>
            </a:r>
          </a:p>
          <a:p>
            <a:pPr indent="-228600">
              <a:spcAft>
                <a:spcPts val="600"/>
              </a:spcAft>
              <a:buFont typeface="Arial" panose="020B0604020202020204" pitchFamily="34" charset="0"/>
              <a:buChar char="•"/>
            </a:pPr>
            <a:endParaRPr lang="en-US"/>
          </a:p>
          <a:p>
            <a:pPr indent="-228600">
              <a:spcAft>
                <a:spcPts val="600"/>
              </a:spcAft>
              <a:buFont typeface="Arial" panose="020B0604020202020204" pitchFamily="34" charset="0"/>
              <a:buChar char="•"/>
            </a:pPr>
            <a:r>
              <a:rPr lang="en-US"/>
              <a:t>Some wrong/or no detection of logos</a:t>
            </a:r>
            <a:endParaRPr lang="en-US">
              <a:cs typeface="Calibri" panose="020F0502020204030204"/>
            </a:endParaRPr>
          </a:p>
          <a:p>
            <a:pPr indent="-228600">
              <a:spcAft>
                <a:spcPts val="600"/>
              </a:spcAft>
              <a:buFont typeface="Arial" panose="020B0604020202020204" pitchFamily="34" charset="0"/>
              <a:buChar char="•"/>
            </a:pPr>
            <a:r>
              <a:rPr lang="en-US"/>
              <a:t> API Issues</a:t>
            </a:r>
            <a:endParaRPr lang="en-US">
              <a:cs typeface="Calibri"/>
            </a:endParaRPr>
          </a:p>
          <a:p>
            <a:pPr indent="-228600">
              <a:spcAft>
                <a:spcPts val="600"/>
              </a:spcAft>
              <a:buFont typeface="Arial" panose="020B0604020202020204" pitchFamily="34" charset="0"/>
              <a:buChar char="•"/>
            </a:pPr>
            <a:r>
              <a:rPr lang="en-US"/>
              <a:t> Model Building</a:t>
            </a:r>
            <a:endParaRPr lang="en-US">
              <a:cs typeface="Calibri"/>
            </a:endParaRPr>
          </a:p>
          <a:p>
            <a:pPr indent="-228600">
              <a:lnSpc>
                <a:spcPct val="90000"/>
              </a:lnSpc>
              <a:spcAft>
                <a:spcPts val="600"/>
              </a:spcAft>
              <a:buFont typeface="Arial" panose="020B0604020202020204" pitchFamily="34" charset="0"/>
              <a:buChar char="•"/>
            </a:pPr>
            <a:r>
              <a:rPr lang="en-US"/>
              <a:t>Work on dataset with 7 million rows.</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60958DD0-5122-4F10-9007-0B6AE734A6E2}" type="slidenum">
              <a:rPr lang="en-US" smtClean="0"/>
              <a:t>23</a:t>
            </a:fld>
            <a:endParaRPr lang="en-US"/>
          </a:p>
        </p:txBody>
      </p:sp>
    </p:spTree>
    <p:extLst>
      <p:ext uri="{BB962C8B-B14F-4D97-AF65-F5344CB8AC3E}">
        <p14:creationId xmlns:p14="http://schemas.microsoft.com/office/powerpoint/2010/main" val="2744017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228600">
              <a:lnSpc>
                <a:spcPct val="90000"/>
              </a:lnSpc>
              <a:spcAft>
                <a:spcPts val="600"/>
              </a:spcAft>
              <a:buFont typeface="Arial" panose="020B0604020202020204" pitchFamily="34" charset="0"/>
              <a:buChar char="•"/>
            </a:pPr>
            <a:r>
              <a:rPr lang="en-US" sz="1200">
                <a:solidFill>
                  <a:schemeClr val="tx1"/>
                </a:solidFill>
              </a:rPr>
              <a:t>Created a model that sorts videos into arrays and two separate outputs of both recognized and unrecognized logos</a:t>
            </a:r>
          </a:p>
          <a:p>
            <a:pPr marL="342900" indent="-228600">
              <a:lnSpc>
                <a:spcPct val="90000"/>
              </a:lnSpc>
              <a:spcAft>
                <a:spcPts val="600"/>
              </a:spcAft>
              <a:buFont typeface="Arial" panose="020B0604020202020204" pitchFamily="34" charset="0"/>
              <a:buChar char="•"/>
            </a:pPr>
            <a:endParaRPr lang="en-US" sz="1200">
              <a:solidFill>
                <a:schemeClr val="tx1"/>
              </a:solidFill>
            </a:endParaRPr>
          </a:p>
          <a:p>
            <a:pPr marL="342900" indent="-228600">
              <a:lnSpc>
                <a:spcPct val="90000"/>
              </a:lnSpc>
              <a:spcAft>
                <a:spcPts val="600"/>
              </a:spcAft>
              <a:buFont typeface="Arial" panose="020B0604020202020204" pitchFamily="34" charset="0"/>
              <a:buChar char="•"/>
            </a:pPr>
            <a:r>
              <a:rPr lang="en-US" sz="1200">
                <a:solidFill>
                  <a:schemeClr val="tx1"/>
                </a:solidFill>
              </a:rPr>
              <a:t>Implemented a function (DaVinci003) which was trained on a huge dataset, is futureproof and can work for other applications too</a:t>
            </a:r>
          </a:p>
          <a:p>
            <a:pPr marL="342900" indent="-228600">
              <a:lnSpc>
                <a:spcPct val="90000"/>
              </a:lnSpc>
              <a:spcAft>
                <a:spcPts val="600"/>
              </a:spcAft>
              <a:buFont typeface="Arial" panose="020B0604020202020204" pitchFamily="34" charset="0"/>
              <a:buChar char="•"/>
            </a:pPr>
            <a:endParaRPr lang="en-US" sz="1200">
              <a:solidFill>
                <a:schemeClr val="tx1"/>
              </a:solidFill>
            </a:endParaRPr>
          </a:p>
          <a:p>
            <a:pPr marL="342900" indent="-228600">
              <a:lnSpc>
                <a:spcPct val="90000"/>
              </a:lnSpc>
              <a:spcAft>
                <a:spcPts val="600"/>
              </a:spcAft>
              <a:buFont typeface="Arial" panose="020B0604020202020204" pitchFamily="34" charset="0"/>
              <a:buChar char="•"/>
            </a:pPr>
            <a:r>
              <a:rPr lang="en-US" sz="1200">
                <a:solidFill>
                  <a:schemeClr val="tx1"/>
                </a:solidFill>
              </a:rPr>
              <a:t>Successfully able to obtain the correct Industry Category and Subcategory for an average of 80% of videos with an accuracy of .95</a:t>
            </a:r>
          </a:p>
          <a:p>
            <a:endParaRPr lang="en-US"/>
          </a:p>
        </p:txBody>
      </p:sp>
      <p:sp>
        <p:nvSpPr>
          <p:cNvPr id="4" name="Slide Number Placeholder 3"/>
          <p:cNvSpPr>
            <a:spLocks noGrp="1"/>
          </p:cNvSpPr>
          <p:nvPr>
            <p:ph type="sldNum" sz="quarter" idx="5"/>
          </p:nvPr>
        </p:nvSpPr>
        <p:spPr/>
        <p:txBody>
          <a:bodyPr/>
          <a:lstStyle/>
          <a:p>
            <a:fld id="{E8183153-D242-4E55-963F-63E216C9A2A7}" type="slidenum">
              <a:rPr lang="en-US" smtClean="0"/>
              <a:t>25</a:t>
            </a:fld>
            <a:endParaRPr lang="en-US"/>
          </a:p>
        </p:txBody>
      </p:sp>
    </p:spTree>
    <p:extLst>
      <p:ext uri="{BB962C8B-B14F-4D97-AF65-F5344CB8AC3E}">
        <p14:creationId xmlns:p14="http://schemas.microsoft.com/office/powerpoint/2010/main" val="1513428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spcAft>
                <a:spcPts val="600"/>
              </a:spcAft>
              <a:buFont typeface="Arial" panose="020B0604020202020204" pitchFamily="34" charset="0"/>
              <a:buChar char="•"/>
            </a:pPr>
            <a:r>
              <a:rPr lang="en-US">
                <a:cs typeface="Calibri"/>
              </a:rPr>
              <a:t>Notes from earlier PPT:</a:t>
            </a:r>
            <a:endParaRPr lang="en-US"/>
          </a:p>
          <a:p>
            <a:pPr marL="171450" indent="-171450">
              <a:spcAft>
                <a:spcPts val="600"/>
              </a:spcAft>
              <a:buFont typeface="Arial" panose="020B0604020202020204" pitchFamily="34" charset="0"/>
              <a:buChar char="•"/>
            </a:pPr>
            <a:r>
              <a:rPr lang="en-US">
                <a:cs typeface="Calibri" panose="020F0502020204030204"/>
              </a:rPr>
              <a:t>(</a:t>
            </a:r>
            <a:r>
              <a:rPr lang="en-US"/>
              <a:t>Approach 1 – summary </a:t>
            </a:r>
            <a:endParaRPr lang="en-US">
              <a:cs typeface="Calibri"/>
            </a:endParaRPr>
          </a:p>
          <a:p>
            <a:pPr marL="171450" indent="-228600">
              <a:spcAft>
                <a:spcPts val="600"/>
              </a:spcAft>
              <a:buFont typeface="Arial,Sans-Serif" panose="020B0604020202020204" pitchFamily="34" charset="0"/>
              <a:buChar char="•"/>
            </a:pPr>
            <a:r>
              <a:rPr lang="en-US"/>
              <a:t>Object/Label Detection, Logo Detection, Speech Transcription, Dominant Words extraction. </a:t>
            </a:r>
            <a:endParaRPr lang="en-US">
              <a:cs typeface="Calibri"/>
            </a:endParaRPr>
          </a:p>
          <a:p>
            <a:pPr marL="171450" indent="-228600">
              <a:spcAft>
                <a:spcPts val="600"/>
              </a:spcAft>
              <a:buFont typeface="Arial,Sans-Serif" panose="020B0604020202020204" pitchFamily="34" charset="0"/>
              <a:buChar char="•"/>
            </a:pPr>
            <a:r>
              <a:rPr lang="en-US"/>
              <a:t>Extract Dominant Words from speech transcription to predict the industry of videos.</a:t>
            </a:r>
            <a:endParaRPr lang="en-US">
              <a:cs typeface="Calibri"/>
            </a:endParaRPr>
          </a:p>
          <a:p>
            <a:pPr marL="171450" indent="-228600">
              <a:spcAft>
                <a:spcPts val="600"/>
              </a:spcAft>
              <a:buFont typeface="Arial,Sans-Serif" panose="020B0604020202020204" pitchFamily="34" charset="0"/>
              <a:buChar char="•"/>
            </a:pPr>
            <a:r>
              <a:rPr lang="en-US"/>
              <a:t>Used results from the logo detection to predict the industry. </a:t>
            </a:r>
            <a:endParaRPr lang="en-US">
              <a:cs typeface="Calibri"/>
            </a:endParaRPr>
          </a:p>
          <a:p>
            <a:pPr marL="171450" indent="-228600">
              <a:spcAft>
                <a:spcPts val="600"/>
              </a:spcAft>
              <a:buFont typeface="Arial,Sans-Serif" panose="020B0604020202020204" pitchFamily="34" charset="0"/>
              <a:buChar char="•"/>
            </a:pPr>
            <a:r>
              <a:rPr lang="en-US"/>
              <a:t>Combined both  LOGO and DOMINANT words results as our  features to detect Industries.</a:t>
            </a:r>
            <a:endParaRPr lang="en-US">
              <a:cs typeface="Calibri"/>
            </a:endParaRPr>
          </a:p>
          <a:p>
            <a:pPr marL="171450" indent="-171450">
              <a:spcAft>
                <a:spcPts val="600"/>
              </a:spcAft>
              <a:buFont typeface="Arial" panose="020B0604020202020204" pitchFamily="34" charset="0"/>
              <a:buChar char="•"/>
            </a:pPr>
            <a:r>
              <a:rPr lang="en-US"/>
              <a:t>Approach 2 – summary </a:t>
            </a:r>
            <a:endParaRPr lang="en-US">
              <a:cs typeface="Calibri"/>
            </a:endParaRPr>
          </a:p>
          <a:p>
            <a:pPr marL="171450" indent="-171450">
              <a:spcAft>
                <a:spcPts val="600"/>
              </a:spcAft>
              <a:buFont typeface="Arial" panose="020B0604020202020204" pitchFamily="34" charset="0"/>
              <a:buChar char="•"/>
            </a:pPr>
            <a:r>
              <a:rPr lang="en-US"/>
              <a:t>Similarly, for logo detection and categorization, we used the following approaches:</a:t>
            </a:r>
            <a:endParaRPr lang="en-US">
              <a:cs typeface="Calibri"/>
            </a:endParaRPr>
          </a:p>
          <a:p>
            <a:pPr marL="171450" indent="-228600">
              <a:spcAft>
                <a:spcPts val="600"/>
              </a:spcAft>
              <a:buFont typeface="Arial,Sans-Serif" panose="020B0604020202020204" pitchFamily="34" charset="0"/>
              <a:buChar char="•"/>
            </a:pPr>
            <a:r>
              <a:rPr lang="en-US"/>
              <a:t>Extract logos from video using Google Cloud Video Intelligence API</a:t>
            </a:r>
            <a:endParaRPr lang="en-US">
              <a:cs typeface="Calibri"/>
            </a:endParaRPr>
          </a:p>
          <a:p>
            <a:pPr marL="171450" indent="-228600">
              <a:spcAft>
                <a:spcPts val="600"/>
              </a:spcAft>
              <a:buFont typeface="Arial,Sans-Serif" panose="020B0604020202020204" pitchFamily="34" charset="0"/>
              <a:buChar char="•"/>
            </a:pPr>
            <a:r>
              <a:rPr lang="en-US"/>
              <a:t>Used confidence level, and logo frame count model to match the correct company</a:t>
            </a:r>
            <a:endParaRPr lang="en-US">
              <a:cs typeface="Calibri"/>
            </a:endParaRPr>
          </a:p>
          <a:p>
            <a:pPr marL="171450" indent="-228600">
              <a:spcAft>
                <a:spcPts val="600"/>
              </a:spcAft>
              <a:buFont typeface="Arial,Sans-Serif" panose="020B0604020202020204" pitchFamily="34" charset="0"/>
              <a:buChar char="•"/>
            </a:pPr>
            <a:r>
              <a:rPr lang="en-US"/>
              <a:t>Implemented Davinci003 database from </a:t>
            </a:r>
            <a:r>
              <a:rPr lang="en-US" err="1"/>
              <a:t>OpenAI</a:t>
            </a:r>
            <a:r>
              <a:rPr lang="en-US"/>
              <a:t>, which  provided us with the company name, Industry Category and  Subcategory)</a:t>
            </a:r>
            <a:endParaRPr lang="en-US">
              <a:cs typeface="Calibri"/>
            </a:endParaRPr>
          </a:p>
          <a:p>
            <a:pPr marL="171450" indent="-228600">
              <a:spcAft>
                <a:spcPts val="600"/>
              </a:spcAft>
              <a:buFont typeface="Arial,Sans-Serif" panose="020B0604020202020204" pitchFamily="34" charset="0"/>
              <a:buChar char="•"/>
            </a:pPr>
            <a:r>
              <a:rPr lang="en-US">
                <a:cs typeface="Calibri"/>
              </a:rPr>
              <a:t>…...........................................................................................................................</a:t>
            </a:r>
          </a:p>
          <a:p>
            <a:pPr indent="-228600">
              <a:spcAft>
                <a:spcPts val="600"/>
              </a:spcAft>
              <a:buFont typeface="Arial" panose="020B0604020202020204" pitchFamily="34" charset="0"/>
              <a:buChar char="•"/>
            </a:pPr>
            <a:endParaRPr lang="en-US"/>
          </a:p>
          <a:p>
            <a:pPr indent="-228600">
              <a:spcAft>
                <a:spcPts val="600"/>
              </a:spcAft>
              <a:buFont typeface="Arial" panose="020B0604020202020204" pitchFamily="34" charset="0"/>
              <a:buChar char="•"/>
            </a:pPr>
            <a:r>
              <a:rPr lang="en-US"/>
              <a:t>Some wrong/or no detection of logos</a:t>
            </a:r>
            <a:endParaRPr lang="en-US">
              <a:cs typeface="Calibri" panose="020F0502020204030204"/>
            </a:endParaRPr>
          </a:p>
          <a:p>
            <a:pPr indent="-228600">
              <a:spcAft>
                <a:spcPts val="600"/>
              </a:spcAft>
              <a:buFont typeface="Arial" panose="020B0604020202020204" pitchFamily="34" charset="0"/>
              <a:buChar char="•"/>
            </a:pPr>
            <a:r>
              <a:rPr lang="en-US"/>
              <a:t> API Issues</a:t>
            </a:r>
            <a:endParaRPr lang="en-US">
              <a:cs typeface="Calibri"/>
            </a:endParaRPr>
          </a:p>
          <a:p>
            <a:pPr indent="-228600">
              <a:spcAft>
                <a:spcPts val="600"/>
              </a:spcAft>
              <a:buFont typeface="Arial" panose="020B0604020202020204" pitchFamily="34" charset="0"/>
              <a:buChar char="•"/>
            </a:pPr>
            <a:r>
              <a:rPr lang="en-US"/>
              <a:t> Model Building</a:t>
            </a:r>
            <a:endParaRPr lang="en-US">
              <a:cs typeface="Calibri"/>
            </a:endParaRPr>
          </a:p>
          <a:p>
            <a:pPr indent="-228600">
              <a:lnSpc>
                <a:spcPct val="90000"/>
              </a:lnSpc>
              <a:spcAft>
                <a:spcPts val="600"/>
              </a:spcAft>
              <a:buFont typeface="Arial" panose="020B0604020202020204" pitchFamily="34" charset="0"/>
              <a:buChar char="•"/>
            </a:pPr>
            <a:r>
              <a:rPr lang="en-US"/>
              <a:t>Work on dataset with 7 million rows.</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60958DD0-5122-4F10-9007-0B6AE734A6E2}" type="slidenum">
              <a:rPr lang="en-US" smtClean="0"/>
              <a:t>26</a:t>
            </a:fld>
            <a:endParaRPr lang="en-US"/>
          </a:p>
        </p:txBody>
      </p:sp>
    </p:spTree>
    <p:extLst>
      <p:ext uri="{BB962C8B-B14F-4D97-AF65-F5344CB8AC3E}">
        <p14:creationId xmlns:p14="http://schemas.microsoft.com/office/powerpoint/2010/main" val="3131453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Code Flow:</a:t>
            </a:r>
          </a:p>
          <a:p>
            <a:r>
              <a:rPr lang="en-US"/>
              <a:t>Data input (videos) </a:t>
            </a:r>
          </a:p>
          <a:p>
            <a:r>
              <a:rPr lang="en-US"/>
              <a:t>-&gt;get video names and </a:t>
            </a:r>
            <a:r>
              <a:rPr lang="en-US" err="1"/>
              <a:t>uri</a:t>
            </a:r>
            <a:r>
              <a:rPr lang="en-US"/>
              <a:t> from Google Cloud</a:t>
            </a:r>
          </a:p>
          <a:p>
            <a:r>
              <a:rPr lang="en-US"/>
              <a:t>-&gt;cloud video </a:t>
            </a:r>
            <a:r>
              <a:rPr lang="en-US" err="1"/>
              <a:t>intellingence</a:t>
            </a:r>
            <a:r>
              <a:rPr lang="en-US"/>
              <a:t> logo detection</a:t>
            </a:r>
          </a:p>
          <a:p>
            <a:r>
              <a:rPr lang="en-US"/>
              <a:t>-&gt;Company names passed to </a:t>
            </a:r>
            <a:r>
              <a:rPr lang="en-US" err="1"/>
              <a:t>openai</a:t>
            </a:r>
            <a:r>
              <a:rPr lang="en-US"/>
              <a:t> davinci-003 for industry category and subcategory</a:t>
            </a:r>
          </a:p>
          <a:p>
            <a:r>
              <a:rPr lang="en-US"/>
              <a:t>-&gt;pass logo frames, confidence, total frames as percentage to </a:t>
            </a:r>
            <a:r>
              <a:rPr lang="en-US" err="1"/>
              <a:t>logicistic</a:t>
            </a:r>
            <a:r>
              <a:rPr lang="en-US"/>
              <a:t> regression to get binary selection is logo correct or incorrect</a:t>
            </a:r>
          </a:p>
          <a:p>
            <a:r>
              <a:rPr lang="en-US"/>
              <a:t>-&gt;drop logos that are incorrect</a:t>
            </a:r>
          </a:p>
          <a:p>
            <a:r>
              <a:rPr lang="en-US"/>
              <a:t>-&gt;to select 1 predominant logo select anything above .93 confidence and select logo with largest number of fames total</a:t>
            </a:r>
          </a:p>
          <a:p>
            <a:r>
              <a:rPr lang="en-US"/>
              <a:t>-&gt;95% accuracy but drop 20% of the videos</a:t>
            </a:r>
          </a:p>
          <a:p>
            <a:endParaRPr lang="en-US"/>
          </a:p>
          <a:p>
            <a:r>
              <a:rPr lang="en-US"/>
              <a:t>JSON Output of Logo Selection</a:t>
            </a:r>
          </a:p>
          <a:p>
            <a:r>
              <a:rPr lang="en-US"/>
              <a:t>&gt; JSON Output of Logos that need manual verification</a:t>
            </a:r>
          </a:p>
        </p:txBody>
      </p:sp>
      <p:sp>
        <p:nvSpPr>
          <p:cNvPr id="4" name="Slide Number Placeholder 3"/>
          <p:cNvSpPr>
            <a:spLocks noGrp="1"/>
          </p:cNvSpPr>
          <p:nvPr>
            <p:ph type="sldNum" sz="quarter" idx="5"/>
          </p:nvPr>
        </p:nvSpPr>
        <p:spPr/>
        <p:txBody>
          <a:bodyPr/>
          <a:lstStyle/>
          <a:p>
            <a:fld id="{60958DD0-5122-4F10-9007-0B6AE734A6E2}" type="slidenum">
              <a:rPr lang="en-US" smtClean="0"/>
              <a:t>27</a:t>
            </a:fld>
            <a:endParaRPr lang="en-US"/>
          </a:p>
        </p:txBody>
      </p:sp>
    </p:spTree>
    <p:extLst>
      <p:ext uri="{BB962C8B-B14F-4D97-AF65-F5344CB8AC3E}">
        <p14:creationId xmlns:p14="http://schemas.microsoft.com/office/powerpoint/2010/main" val="402554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8A26C-1727-A51B-5EF5-795EBAB084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AAB506-0DD5-91F2-9991-569FD995D6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7C99A3-83A9-151A-145E-6E942970138C}"/>
              </a:ext>
            </a:extLst>
          </p:cNvPr>
          <p:cNvSpPr>
            <a:spLocks noGrp="1"/>
          </p:cNvSpPr>
          <p:nvPr>
            <p:ph type="dt" sz="half" idx="10"/>
          </p:nvPr>
        </p:nvSpPr>
        <p:spPr/>
        <p:txBody>
          <a:bodyPr/>
          <a:lstStyle/>
          <a:p>
            <a:fld id="{B577A6EA-0EA3-4254-A999-FC2499625858}" type="datetimeFigureOut">
              <a:rPr lang="en-US" smtClean="0"/>
              <a:t>4/20/2023</a:t>
            </a:fld>
            <a:endParaRPr lang="en-US"/>
          </a:p>
        </p:txBody>
      </p:sp>
      <p:sp>
        <p:nvSpPr>
          <p:cNvPr id="5" name="Footer Placeholder 4">
            <a:extLst>
              <a:ext uri="{FF2B5EF4-FFF2-40B4-BE49-F238E27FC236}">
                <a16:creationId xmlns:a16="http://schemas.microsoft.com/office/drawing/2014/main" id="{443CF1DE-01A6-CD0B-ED05-D24FC4CC3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14A19-1111-FF4A-AA00-9F82DAB00EBF}"/>
              </a:ext>
            </a:extLst>
          </p:cNvPr>
          <p:cNvSpPr>
            <a:spLocks noGrp="1"/>
          </p:cNvSpPr>
          <p:nvPr>
            <p:ph type="sldNum" sz="quarter" idx="12"/>
          </p:nvPr>
        </p:nvSpPr>
        <p:spPr/>
        <p:txBody>
          <a:bodyPr/>
          <a:lstStyle/>
          <a:p>
            <a:fld id="{1704DF9F-5ED9-4352-9B09-54C1DD1AA9CB}" type="slidenum">
              <a:rPr lang="en-US" smtClean="0"/>
              <a:t>‹#›</a:t>
            </a:fld>
            <a:endParaRPr lang="en-US"/>
          </a:p>
        </p:txBody>
      </p:sp>
    </p:spTree>
    <p:extLst>
      <p:ext uri="{BB962C8B-B14F-4D97-AF65-F5344CB8AC3E}">
        <p14:creationId xmlns:p14="http://schemas.microsoft.com/office/powerpoint/2010/main" val="2166464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F648-48F5-F0F8-60A1-2A71702DAF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767FBD-A0F9-FA8B-FD06-CD182430DF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3D59B-B237-81B7-505D-595A3969776E}"/>
              </a:ext>
            </a:extLst>
          </p:cNvPr>
          <p:cNvSpPr>
            <a:spLocks noGrp="1"/>
          </p:cNvSpPr>
          <p:nvPr>
            <p:ph type="dt" sz="half" idx="10"/>
          </p:nvPr>
        </p:nvSpPr>
        <p:spPr/>
        <p:txBody>
          <a:bodyPr/>
          <a:lstStyle/>
          <a:p>
            <a:fld id="{B577A6EA-0EA3-4254-A999-FC2499625858}" type="datetimeFigureOut">
              <a:rPr lang="en-US" smtClean="0"/>
              <a:t>4/20/2023</a:t>
            </a:fld>
            <a:endParaRPr lang="en-US"/>
          </a:p>
        </p:txBody>
      </p:sp>
      <p:sp>
        <p:nvSpPr>
          <p:cNvPr id="5" name="Footer Placeholder 4">
            <a:extLst>
              <a:ext uri="{FF2B5EF4-FFF2-40B4-BE49-F238E27FC236}">
                <a16:creationId xmlns:a16="http://schemas.microsoft.com/office/drawing/2014/main" id="{C6CFE818-4129-5210-4F97-771C8FF4B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0E125-A893-50FC-4411-1F53CC04600A}"/>
              </a:ext>
            </a:extLst>
          </p:cNvPr>
          <p:cNvSpPr>
            <a:spLocks noGrp="1"/>
          </p:cNvSpPr>
          <p:nvPr>
            <p:ph type="sldNum" sz="quarter" idx="12"/>
          </p:nvPr>
        </p:nvSpPr>
        <p:spPr/>
        <p:txBody>
          <a:bodyPr/>
          <a:lstStyle/>
          <a:p>
            <a:fld id="{1704DF9F-5ED9-4352-9B09-54C1DD1AA9CB}" type="slidenum">
              <a:rPr lang="en-US" smtClean="0"/>
              <a:t>‹#›</a:t>
            </a:fld>
            <a:endParaRPr lang="en-US"/>
          </a:p>
        </p:txBody>
      </p:sp>
    </p:spTree>
    <p:extLst>
      <p:ext uri="{BB962C8B-B14F-4D97-AF65-F5344CB8AC3E}">
        <p14:creationId xmlns:p14="http://schemas.microsoft.com/office/powerpoint/2010/main" val="3586701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983CE5-A4B3-EA16-9A3F-4056F28D52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22F2FA-7255-E1B8-5165-B06DA0471B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961DB-874A-98F2-7F61-97224FB49C40}"/>
              </a:ext>
            </a:extLst>
          </p:cNvPr>
          <p:cNvSpPr>
            <a:spLocks noGrp="1"/>
          </p:cNvSpPr>
          <p:nvPr>
            <p:ph type="dt" sz="half" idx="10"/>
          </p:nvPr>
        </p:nvSpPr>
        <p:spPr/>
        <p:txBody>
          <a:bodyPr/>
          <a:lstStyle/>
          <a:p>
            <a:fld id="{B577A6EA-0EA3-4254-A999-FC2499625858}" type="datetimeFigureOut">
              <a:rPr lang="en-US" smtClean="0"/>
              <a:t>4/20/2023</a:t>
            </a:fld>
            <a:endParaRPr lang="en-US"/>
          </a:p>
        </p:txBody>
      </p:sp>
      <p:sp>
        <p:nvSpPr>
          <p:cNvPr id="5" name="Footer Placeholder 4">
            <a:extLst>
              <a:ext uri="{FF2B5EF4-FFF2-40B4-BE49-F238E27FC236}">
                <a16:creationId xmlns:a16="http://schemas.microsoft.com/office/drawing/2014/main" id="{208C6638-534B-CC11-0E42-08AD49E2D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EAA43-8247-903C-37A1-F90075BA2AA0}"/>
              </a:ext>
            </a:extLst>
          </p:cNvPr>
          <p:cNvSpPr>
            <a:spLocks noGrp="1"/>
          </p:cNvSpPr>
          <p:nvPr>
            <p:ph type="sldNum" sz="quarter" idx="12"/>
          </p:nvPr>
        </p:nvSpPr>
        <p:spPr/>
        <p:txBody>
          <a:bodyPr/>
          <a:lstStyle/>
          <a:p>
            <a:fld id="{1704DF9F-5ED9-4352-9B09-54C1DD1AA9CB}" type="slidenum">
              <a:rPr lang="en-US" smtClean="0"/>
              <a:t>‹#›</a:t>
            </a:fld>
            <a:endParaRPr lang="en-US"/>
          </a:p>
        </p:txBody>
      </p:sp>
    </p:spTree>
    <p:extLst>
      <p:ext uri="{BB962C8B-B14F-4D97-AF65-F5344CB8AC3E}">
        <p14:creationId xmlns:p14="http://schemas.microsoft.com/office/powerpoint/2010/main" val="289454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96400" y="6356349"/>
            <a:ext cx="2743200" cy="365125"/>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5741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9DAB5AB-1B6D-4E97-9119-DA3492335081}"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3249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28EB937-D72C-4589-A342-534DD62AF6CF}"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37281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E8654A35-E34C-47F6-90B0-9747DB2F1925}" type="datetime1">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68704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0750BCE8-C0B0-4A00-9E20-5C07B5B88428}" type="datetime1">
              <a:rPr lang="en-US" smtClean="0"/>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566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FF72B6F6-7754-452F-9061-2B4FD6074CA9}" type="datetime1">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59482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38497190-D095-4426-B92D-750C83BD3BB3}" type="datetime1">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349593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1EB0D08-C1D5-422A-A4A7-CA4C5D9FAF7A}" type="datetime1">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05672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4BEAF-05D4-5606-ED41-FCCE211651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DE11B2-E7AC-79EF-39D0-ECFE66D785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A0B5C-F49E-A20D-2572-FB5E257E94C5}"/>
              </a:ext>
            </a:extLst>
          </p:cNvPr>
          <p:cNvSpPr>
            <a:spLocks noGrp="1"/>
          </p:cNvSpPr>
          <p:nvPr>
            <p:ph type="dt" sz="half" idx="10"/>
          </p:nvPr>
        </p:nvSpPr>
        <p:spPr/>
        <p:txBody>
          <a:bodyPr/>
          <a:lstStyle/>
          <a:p>
            <a:fld id="{B577A6EA-0EA3-4254-A999-FC2499625858}" type="datetimeFigureOut">
              <a:rPr lang="en-US" smtClean="0"/>
              <a:t>4/20/2023</a:t>
            </a:fld>
            <a:endParaRPr lang="en-US"/>
          </a:p>
        </p:txBody>
      </p:sp>
      <p:sp>
        <p:nvSpPr>
          <p:cNvPr id="5" name="Footer Placeholder 4">
            <a:extLst>
              <a:ext uri="{FF2B5EF4-FFF2-40B4-BE49-F238E27FC236}">
                <a16:creationId xmlns:a16="http://schemas.microsoft.com/office/drawing/2014/main" id="{26DA6A7A-E345-FE73-C096-DC730E3D6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5E8E3-078F-CA35-0EDF-BF09372D0890}"/>
              </a:ext>
            </a:extLst>
          </p:cNvPr>
          <p:cNvSpPr>
            <a:spLocks noGrp="1"/>
          </p:cNvSpPr>
          <p:nvPr>
            <p:ph type="sldNum" sz="quarter" idx="12"/>
          </p:nvPr>
        </p:nvSpPr>
        <p:spPr/>
        <p:txBody>
          <a:bodyPr/>
          <a:lstStyle/>
          <a:p>
            <a:fld id="{1704DF9F-5ED9-4352-9B09-54C1DD1AA9CB}" type="slidenum">
              <a:rPr lang="en-US" smtClean="0"/>
              <a:t>‹#›</a:t>
            </a:fld>
            <a:endParaRPr lang="en-US"/>
          </a:p>
        </p:txBody>
      </p:sp>
    </p:spTree>
    <p:extLst>
      <p:ext uri="{BB962C8B-B14F-4D97-AF65-F5344CB8AC3E}">
        <p14:creationId xmlns:p14="http://schemas.microsoft.com/office/powerpoint/2010/main" val="37207856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7EBB782-F309-4E32-9AD6-96877C4CE62A}" type="datetime1">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370835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F1FFB8C-43DE-49D8-A0E4-A6BC4FABE3FF}"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789076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ED00FC5E-979A-49DE-ABA4-F8CB303AE8D2}" type="datetime1">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717594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White with Date &amp; 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9302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NEW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8134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number-I">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6771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_TitleOnly">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F6ECA7-BB5C-4BFA-953F-E96BFF24A3C1}"/>
              </a:ext>
            </a:extLst>
          </p:cNvPr>
          <p:cNvSpPr>
            <a:spLocks noGrp="1"/>
          </p:cNvSpPr>
          <p:nvPr>
            <p:ph type="body" sz="quarter" idx="10" hasCustomPrompt="1"/>
          </p:nvPr>
        </p:nvSpPr>
        <p:spPr>
          <a:xfrm>
            <a:off x="742950" y="165375"/>
            <a:ext cx="11449050" cy="514800"/>
          </a:xfrm>
          <a:ln w="12700">
            <a:miter lim="400000"/>
          </a:ln>
        </p:spPr>
        <p:txBody>
          <a:bodyPr wrap="square" lIns="25400" tIns="25400" rIns="25400" bIns="25400" anchor="ctr" anchorCtr="0">
            <a:noAutofit/>
          </a:bodyPr>
          <a:lstStyle>
            <a:lvl1pPr marL="0" indent="0">
              <a:buNone/>
              <a:defRPr lang="en-ZA" sz="2800" b="1" i="0" kern="0" dirty="0" smtClean="0">
                <a:solidFill>
                  <a:schemeClr val="tx1"/>
                </a:solidFill>
                <a:latin typeface="Helvetica" pitchFamily="2" charset="0"/>
                <a:ea typeface="Helvetica" pitchFamily="2" charset="0"/>
                <a:cs typeface="Helvetica" pitchFamily="2" charset="0"/>
              </a:defRPr>
            </a:lvl1pPr>
            <a:lvl2pPr marL="0" indent="0">
              <a:buNone/>
              <a:defRPr lang="en-US" sz="1800" dirty="0" smtClean="0">
                <a:latin typeface="+mn-lt"/>
              </a:defRPr>
            </a:lvl2pPr>
            <a:lvl3pPr marL="0" indent="0">
              <a:buNone/>
              <a:defRPr lang="en-US" sz="1800" dirty="0" smtClean="0">
                <a:latin typeface="+mn-lt"/>
              </a:defRPr>
            </a:lvl3pPr>
            <a:lvl4pPr marL="0" indent="0">
              <a:buNone/>
              <a:defRPr lang="en-US" dirty="0" smtClean="0">
                <a:latin typeface="+mn-lt"/>
              </a:defRPr>
            </a:lvl4pPr>
            <a:lvl5pPr marL="0" indent="0">
              <a:buNone/>
              <a:defRPr lang="en-ZA" dirty="0">
                <a:latin typeface="+mn-lt"/>
              </a:defRPr>
            </a:lvl5pPr>
          </a:lstStyle>
          <a:p>
            <a:pPr marL="228600" marR="0" lvl="0" indent="-228600" defTabSz="412750" fontAlgn="auto" hangingPunct="0">
              <a:lnSpc>
                <a:spcPct val="100000"/>
              </a:lnSpc>
              <a:spcBef>
                <a:spcPts val="0"/>
              </a:spcBef>
              <a:spcAft>
                <a:spcPts val="0"/>
              </a:spcAft>
              <a:buClrTx/>
              <a:buSzTx/>
              <a:tabLst/>
            </a:pPr>
            <a:r>
              <a:rPr lang="en-US"/>
              <a:t>Heading</a:t>
            </a:r>
            <a:endParaRPr lang="en-ZA"/>
          </a:p>
        </p:txBody>
      </p:sp>
    </p:spTree>
    <p:extLst>
      <p:ext uri="{BB962C8B-B14F-4D97-AF65-F5344CB8AC3E}">
        <p14:creationId xmlns:p14="http://schemas.microsoft.com/office/powerpoint/2010/main" val="1221839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_TitleOnly_2-lin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AE09D04D-9696-B047-AEAB-8B410B3B75CB}"/>
              </a:ext>
            </a:extLst>
          </p:cNvPr>
          <p:cNvSpPr>
            <a:spLocks noGrp="1"/>
          </p:cNvSpPr>
          <p:nvPr>
            <p:ph type="body" sz="quarter" idx="11" hasCustomPrompt="1"/>
          </p:nvPr>
        </p:nvSpPr>
        <p:spPr>
          <a:xfrm>
            <a:off x="742950" y="210672"/>
            <a:ext cx="11449050" cy="482248"/>
          </a:xfrm>
        </p:spPr>
        <p:txBody>
          <a:bodyPr wrap="square" anchor="ctr" anchorCtr="0">
            <a:spAutoFit/>
          </a:bodyPr>
          <a:lstStyle>
            <a:lvl1pPr marL="0" indent="0">
              <a:buNone/>
              <a:defRPr kumimoji="0" lang="en-US" sz="2800" b="1" i="0" u="none" strike="noStrike" kern="0" cap="none" spc="0" normalizeH="0" baseline="0" dirty="0" smtClean="0">
                <a:ln>
                  <a:noFill/>
                </a:ln>
                <a:solidFill>
                  <a:schemeClr val="tx1"/>
                </a:solidFill>
                <a:effectLst/>
                <a:uLnTx/>
                <a:uFillTx/>
                <a:latin typeface="Helvetica" pitchFamily="2" charset="0"/>
                <a:ea typeface="Helvetica" pitchFamily="2" charset="0"/>
                <a:cs typeface="Helvetica" pitchFamily="2" charset="0"/>
              </a:defRPr>
            </a:lvl1pPr>
          </a:lstStyle>
          <a:p>
            <a:r>
              <a:rPr lang="en-US"/>
              <a:t>Heading2 lines</a:t>
            </a:r>
          </a:p>
        </p:txBody>
      </p:sp>
    </p:spTree>
    <p:extLst>
      <p:ext uri="{BB962C8B-B14F-4D97-AF65-F5344CB8AC3E}">
        <p14:creationId xmlns:p14="http://schemas.microsoft.com/office/powerpoint/2010/main" val="2125431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5842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NI - Title and Content">
    <p:spTree>
      <p:nvGrpSpPr>
        <p:cNvPr id="1" name=""/>
        <p:cNvGrpSpPr/>
        <p:nvPr/>
      </p:nvGrpSpPr>
      <p:grpSpPr>
        <a:xfrm>
          <a:off x="0" y="0"/>
          <a:ext cx="0" cy="0"/>
          <a:chOff x="0" y="0"/>
          <a:chExt cx="0" cy="0"/>
        </a:xfrm>
      </p:grpSpPr>
      <p:sp>
        <p:nvSpPr>
          <p:cNvPr id="9" name="Content Placeholder 8"/>
          <p:cNvSpPr>
            <a:spLocks noGrp="1"/>
          </p:cNvSpPr>
          <p:nvPr>
            <p:ph sz="quarter" idx="11"/>
          </p:nvPr>
        </p:nvSpPr>
        <p:spPr>
          <a:xfrm>
            <a:off x="1047718" y="1000109"/>
            <a:ext cx="10763324" cy="5572147"/>
          </a:xfrm>
          <a:prstGeom prst="rect">
            <a:avLst/>
          </a:prstGeom>
        </p:spPr>
        <p:txBody>
          <a:bodyPr/>
          <a:lstStyle>
            <a:lvl1pPr indent="0">
              <a:defRPr>
                <a:solidFill>
                  <a:srgbClr val="000000"/>
                </a:solidFill>
                <a:latin typeface="Helvetica" panose="020B0604020202020204" pitchFamily="34" charset="0"/>
                <a:cs typeface="Helvetica" panose="020B0604020202020204" pitchFamily="34" charset="0"/>
              </a:defRPr>
            </a:lvl1pPr>
            <a:lvl2pPr indent="0">
              <a:defRPr>
                <a:solidFill>
                  <a:srgbClr val="000000"/>
                </a:solidFill>
                <a:latin typeface="Helvetica" panose="020B0604020202020204" pitchFamily="34" charset="0"/>
                <a:cs typeface="Helvetica" panose="020B0604020202020204" pitchFamily="34" charset="0"/>
              </a:defRPr>
            </a:lvl2pPr>
            <a:lvl3pPr indent="0">
              <a:defRPr>
                <a:solidFill>
                  <a:srgbClr val="000000"/>
                </a:solidFill>
                <a:latin typeface="Helvetica" panose="020B0604020202020204" pitchFamily="34" charset="0"/>
                <a:cs typeface="Helvetica" panose="020B0604020202020204" pitchFamily="34" charset="0"/>
              </a:defRPr>
            </a:lvl3pPr>
            <a:lvl4pPr indent="0">
              <a:defRPr>
                <a:solidFill>
                  <a:srgbClr val="000000"/>
                </a:solidFill>
                <a:latin typeface="Helvetica" panose="020B0604020202020204" pitchFamily="34" charset="0"/>
                <a:cs typeface="Helvetica" panose="020B0604020202020204" pitchFamily="34" charset="0"/>
              </a:defRPr>
            </a:lvl4pPr>
            <a:lvl5pPr indent="0">
              <a:defRPr>
                <a:solidFill>
                  <a:srgbClr val="000000"/>
                </a:solidFill>
                <a:latin typeface="Helvetica" panose="020B0604020202020204" pitchFamily="34" charset="0"/>
                <a:cs typeface="Helvetica"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Text Placeholder 7"/>
          <p:cNvSpPr>
            <a:spLocks noGrp="1"/>
          </p:cNvSpPr>
          <p:nvPr>
            <p:ph type="body" sz="quarter" idx="12"/>
          </p:nvPr>
        </p:nvSpPr>
        <p:spPr>
          <a:xfrm>
            <a:off x="952464" y="228521"/>
            <a:ext cx="4939173" cy="461729"/>
          </a:xfrm>
          <a:prstGeom prst="rect">
            <a:avLst/>
          </a:prstGeom>
        </p:spPr>
        <p:txBody>
          <a:bodyPr wrap="none">
            <a:spAutoFit/>
          </a:bodyPr>
          <a:lstStyle>
            <a:lvl1pPr algn="l">
              <a:defRPr sz="2667">
                <a:solidFill>
                  <a:schemeClr val="tx1">
                    <a:lumMod val="95000"/>
                    <a:lumOff val="5000"/>
                  </a:schemeClr>
                </a:solidFill>
                <a:latin typeface="Helvetica" panose="020B0604020202020204" pitchFamily="34" charset="0"/>
                <a:cs typeface="Helvetica" panose="020B0604020202020204" pitchFamily="34" charset="0"/>
              </a:defRPr>
            </a:lvl1pPr>
          </a:lstStyle>
          <a:p>
            <a:pPr lvl="0"/>
            <a:r>
              <a:rPr lang="en-US"/>
              <a:t>Click to edit Master text styles</a:t>
            </a:r>
          </a:p>
        </p:txBody>
      </p:sp>
    </p:spTree>
    <p:extLst>
      <p:ext uri="{BB962C8B-B14F-4D97-AF65-F5344CB8AC3E}">
        <p14:creationId xmlns:p14="http://schemas.microsoft.com/office/powerpoint/2010/main" val="398447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F1C4D-C9B3-1169-014D-B5146CC544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2B3CAE-481E-2AC8-4669-7BD3C5329F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94E5B8-B220-711C-C10B-67E87F08B785}"/>
              </a:ext>
            </a:extLst>
          </p:cNvPr>
          <p:cNvSpPr>
            <a:spLocks noGrp="1"/>
          </p:cNvSpPr>
          <p:nvPr>
            <p:ph type="dt" sz="half" idx="10"/>
          </p:nvPr>
        </p:nvSpPr>
        <p:spPr/>
        <p:txBody>
          <a:bodyPr/>
          <a:lstStyle/>
          <a:p>
            <a:fld id="{B577A6EA-0EA3-4254-A999-FC2499625858}" type="datetimeFigureOut">
              <a:rPr lang="en-US" smtClean="0"/>
              <a:t>4/20/2023</a:t>
            </a:fld>
            <a:endParaRPr lang="en-US"/>
          </a:p>
        </p:txBody>
      </p:sp>
      <p:sp>
        <p:nvSpPr>
          <p:cNvPr id="5" name="Footer Placeholder 4">
            <a:extLst>
              <a:ext uri="{FF2B5EF4-FFF2-40B4-BE49-F238E27FC236}">
                <a16:creationId xmlns:a16="http://schemas.microsoft.com/office/drawing/2014/main" id="{7613B276-8A8F-4838-9799-2878B476C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D9921-1279-3A04-5CB3-A0102D723105}"/>
              </a:ext>
            </a:extLst>
          </p:cNvPr>
          <p:cNvSpPr>
            <a:spLocks noGrp="1"/>
          </p:cNvSpPr>
          <p:nvPr>
            <p:ph type="sldNum" sz="quarter" idx="12"/>
          </p:nvPr>
        </p:nvSpPr>
        <p:spPr/>
        <p:txBody>
          <a:bodyPr/>
          <a:lstStyle/>
          <a:p>
            <a:fld id="{1704DF9F-5ED9-4352-9B09-54C1DD1AA9CB}" type="slidenum">
              <a:rPr lang="en-US" smtClean="0"/>
              <a:t>‹#›</a:t>
            </a:fld>
            <a:endParaRPr lang="en-US"/>
          </a:p>
        </p:txBody>
      </p:sp>
    </p:spTree>
    <p:extLst>
      <p:ext uri="{BB962C8B-B14F-4D97-AF65-F5344CB8AC3E}">
        <p14:creationId xmlns:p14="http://schemas.microsoft.com/office/powerpoint/2010/main" val="41330480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White with Date &amp; 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7220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18DA9-EEC3-77AF-75E3-998BBB6DB0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DB32D5-7B38-281D-BAB9-100CF6586E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5AA229-8054-DABB-0260-E892BCAEE958}"/>
              </a:ext>
            </a:extLst>
          </p:cNvPr>
          <p:cNvSpPr>
            <a:spLocks noGrp="1"/>
          </p:cNvSpPr>
          <p:nvPr>
            <p:ph type="dt" sz="half" idx="10"/>
          </p:nvPr>
        </p:nvSpPr>
        <p:spPr/>
        <p:txBody>
          <a:bodyPr/>
          <a:lstStyle/>
          <a:p>
            <a:fld id="{AAF78413-AFB5-4EB3-9668-D531EF364E75}" type="datetimeFigureOut">
              <a:rPr lang="en-US" smtClean="0"/>
              <a:t>4/20/2023</a:t>
            </a:fld>
            <a:endParaRPr lang="en-US"/>
          </a:p>
        </p:txBody>
      </p:sp>
      <p:sp>
        <p:nvSpPr>
          <p:cNvPr id="5" name="Footer Placeholder 4">
            <a:extLst>
              <a:ext uri="{FF2B5EF4-FFF2-40B4-BE49-F238E27FC236}">
                <a16:creationId xmlns:a16="http://schemas.microsoft.com/office/drawing/2014/main" id="{350AC3C4-0D4A-0C4E-F1C2-912AB6BB6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D9625-499A-AA81-CF06-CAFEA69D7835}"/>
              </a:ext>
            </a:extLst>
          </p:cNvPr>
          <p:cNvSpPr>
            <a:spLocks noGrp="1"/>
          </p:cNvSpPr>
          <p:nvPr>
            <p:ph type="sldNum" sz="quarter" idx="12"/>
          </p:nvPr>
        </p:nvSpPr>
        <p:spPr/>
        <p:txBody>
          <a:bodyPr/>
          <a:lstStyle/>
          <a:p>
            <a:fld id="{3BE666B0-0E90-4CB3-A820-1C02486FDF4F}" type="slidenum">
              <a:rPr lang="en-US" smtClean="0"/>
              <a:t>‹#›</a:t>
            </a:fld>
            <a:endParaRPr lang="en-US"/>
          </a:p>
        </p:txBody>
      </p:sp>
    </p:spTree>
    <p:extLst>
      <p:ext uri="{BB962C8B-B14F-4D97-AF65-F5344CB8AC3E}">
        <p14:creationId xmlns:p14="http://schemas.microsoft.com/office/powerpoint/2010/main" val="29728339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3E1E-3197-95F1-3F24-AC1A3E2419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1A84AE-A781-E7A7-88F8-2F63BC6F5B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9E790-EA1B-B625-3E4C-67FF7EA7A087}"/>
              </a:ext>
            </a:extLst>
          </p:cNvPr>
          <p:cNvSpPr>
            <a:spLocks noGrp="1"/>
          </p:cNvSpPr>
          <p:nvPr>
            <p:ph type="dt" sz="half" idx="10"/>
          </p:nvPr>
        </p:nvSpPr>
        <p:spPr/>
        <p:txBody>
          <a:bodyPr/>
          <a:lstStyle/>
          <a:p>
            <a:fld id="{AAF78413-AFB5-4EB3-9668-D531EF364E75}" type="datetimeFigureOut">
              <a:rPr lang="en-US" smtClean="0"/>
              <a:t>4/20/2023</a:t>
            </a:fld>
            <a:endParaRPr lang="en-US"/>
          </a:p>
        </p:txBody>
      </p:sp>
      <p:sp>
        <p:nvSpPr>
          <p:cNvPr id="5" name="Footer Placeholder 4">
            <a:extLst>
              <a:ext uri="{FF2B5EF4-FFF2-40B4-BE49-F238E27FC236}">
                <a16:creationId xmlns:a16="http://schemas.microsoft.com/office/drawing/2014/main" id="{5FE91060-0B8B-1DCA-E86A-A96555321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B9851-E107-8AF3-67CE-4951DC0839AC}"/>
              </a:ext>
            </a:extLst>
          </p:cNvPr>
          <p:cNvSpPr>
            <a:spLocks noGrp="1"/>
          </p:cNvSpPr>
          <p:nvPr>
            <p:ph type="sldNum" sz="quarter" idx="12"/>
          </p:nvPr>
        </p:nvSpPr>
        <p:spPr/>
        <p:txBody>
          <a:bodyPr/>
          <a:lstStyle/>
          <a:p>
            <a:fld id="{3BE666B0-0E90-4CB3-A820-1C02486FDF4F}" type="slidenum">
              <a:rPr lang="en-US" smtClean="0"/>
              <a:t>‹#›</a:t>
            </a:fld>
            <a:endParaRPr lang="en-US"/>
          </a:p>
        </p:txBody>
      </p:sp>
    </p:spTree>
    <p:extLst>
      <p:ext uri="{BB962C8B-B14F-4D97-AF65-F5344CB8AC3E}">
        <p14:creationId xmlns:p14="http://schemas.microsoft.com/office/powerpoint/2010/main" val="34140752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577E-8532-A939-AB59-0934C9574E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13ADD7-C6E3-939E-64C9-F2DEDE3CB4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C5E09F-755C-6FC4-280C-EB4458CF8849}"/>
              </a:ext>
            </a:extLst>
          </p:cNvPr>
          <p:cNvSpPr>
            <a:spLocks noGrp="1"/>
          </p:cNvSpPr>
          <p:nvPr>
            <p:ph type="dt" sz="half" idx="10"/>
          </p:nvPr>
        </p:nvSpPr>
        <p:spPr/>
        <p:txBody>
          <a:bodyPr/>
          <a:lstStyle/>
          <a:p>
            <a:fld id="{AAF78413-AFB5-4EB3-9668-D531EF364E75}" type="datetimeFigureOut">
              <a:rPr lang="en-US" smtClean="0"/>
              <a:t>4/20/2023</a:t>
            </a:fld>
            <a:endParaRPr lang="en-US"/>
          </a:p>
        </p:txBody>
      </p:sp>
      <p:sp>
        <p:nvSpPr>
          <p:cNvPr id="5" name="Footer Placeholder 4">
            <a:extLst>
              <a:ext uri="{FF2B5EF4-FFF2-40B4-BE49-F238E27FC236}">
                <a16:creationId xmlns:a16="http://schemas.microsoft.com/office/drawing/2014/main" id="{FA073FA9-E3F8-CF95-4207-BECB20FFC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670D0-98CC-1A8B-469A-1730027E2D33}"/>
              </a:ext>
            </a:extLst>
          </p:cNvPr>
          <p:cNvSpPr>
            <a:spLocks noGrp="1"/>
          </p:cNvSpPr>
          <p:nvPr>
            <p:ph type="sldNum" sz="quarter" idx="12"/>
          </p:nvPr>
        </p:nvSpPr>
        <p:spPr/>
        <p:txBody>
          <a:bodyPr/>
          <a:lstStyle/>
          <a:p>
            <a:fld id="{3BE666B0-0E90-4CB3-A820-1C02486FDF4F}" type="slidenum">
              <a:rPr lang="en-US" smtClean="0"/>
              <a:t>‹#›</a:t>
            </a:fld>
            <a:endParaRPr lang="en-US"/>
          </a:p>
        </p:txBody>
      </p:sp>
    </p:spTree>
    <p:extLst>
      <p:ext uri="{BB962C8B-B14F-4D97-AF65-F5344CB8AC3E}">
        <p14:creationId xmlns:p14="http://schemas.microsoft.com/office/powerpoint/2010/main" val="3659933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54DF2-2BAE-F9EA-668B-4F52B0C1A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C1B9AE-DCA3-25FD-AA8C-4DBE0BA1A3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635D23-5CF1-2885-1C7A-7B4CFD9BC0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54EB22-B747-454B-405C-B9FB0CF4B606}"/>
              </a:ext>
            </a:extLst>
          </p:cNvPr>
          <p:cNvSpPr>
            <a:spLocks noGrp="1"/>
          </p:cNvSpPr>
          <p:nvPr>
            <p:ph type="dt" sz="half" idx="10"/>
          </p:nvPr>
        </p:nvSpPr>
        <p:spPr/>
        <p:txBody>
          <a:bodyPr/>
          <a:lstStyle/>
          <a:p>
            <a:fld id="{AAF78413-AFB5-4EB3-9668-D531EF364E75}" type="datetimeFigureOut">
              <a:rPr lang="en-US" smtClean="0"/>
              <a:t>4/20/2023</a:t>
            </a:fld>
            <a:endParaRPr lang="en-US"/>
          </a:p>
        </p:txBody>
      </p:sp>
      <p:sp>
        <p:nvSpPr>
          <p:cNvPr id="6" name="Footer Placeholder 5">
            <a:extLst>
              <a:ext uri="{FF2B5EF4-FFF2-40B4-BE49-F238E27FC236}">
                <a16:creationId xmlns:a16="http://schemas.microsoft.com/office/drawing/2014/main" id="{CF119DF8-D384-FBAA-F299-516DE4E6C2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505F21-B8BC-BD9A-33E5-C2A920C8D29A}"/>
              </a:ext>
            </a:extLst>
          </p:cNvPr>
          <p:cNvSpPr>
            <a:spLocks noGrp="1"/>
          </p:cNvSpPr>
          <p:nvPr>
            <p:ph type="sldNum" sz="quarter" idx="12"/>
          </p:nvPr>
        </p:nvSpPr>
        <p:spPr/>
        <p:txBody>
          <a:bodyPr/>
          <a:lstStyle/>
          <a:p>
            <a:fld id="{3BE666B0-0E90-4CB3-A820-1C02486FDF4F}" type="slidenum">
              <a:rPr lang="en-US" smtClean="0"/>
              <a:t>‹#›</a:t>
            </a:fld>
            <a:endParaRPr lang="en-US"/>
          </a:p>
        </p:txBody>
      </p:sp>
    </p:spTree>
    <p:extLst>
      <p:ext uri="{BB962C8B-B14F-4D97-AF65-F5344CB8AC3E}">
        <p14:creationId xmlns:p14="http://schemas.microsoft.com/office/powerpoint/2010/main" val="840416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7885B-EFB2-5272-3334-902F5604F9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7E1B17-E444-856E-AA7E-1FBC24C6BF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BA7CAF-D0D9-DEEE-B2BA-FB45A174F1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50CC46-86B0-07A4-8901-989D3603C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0C8876-D243-5199-4E0E-4AD504E479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6D2436-7340-379A-AF9C-D470AA65F2E4}"/>
              </a:ext>
            </a:extLst>
          </p:cNvPr>
          <p:cNvSpPr>
            <a:spLocks noGrp="1"/>
          </p:cNvSpPr>
          <p:nvPr>
            <p:ph type="dt" sz="half" idx="10"/>
          </p:nvPr>
        </p:nvSpPr>
        <p:spPr/>
        <p:txBody>
          <a:bodyPr/>
          <a:lstStyle/>
          <a:p>
            <a:fld id="{AAF78413-AFB5-4EB3-9668-D531EF364E75}" type="datetimeFigureOut">
              <a:rPr lang="en-US" smtClean="0"/>
              <a:t>4/20/2023</a:t>
            </a:fld>
            <a:endParaRPr lang="en-US"/>
          </a:p>
        </p:txBody>
      </p:sp>
      <p:sp>
        <p:nvSpPr>
          <p:cNvPr id="8" name="Footer Placeholder 7">
            <a:extLst>
              <a:ext uri="{FF2B5EF4-FFF2-40B4-BE49-F238E27FC236}">
                <a16:creationId xmlns:a16="http://schemas.microsoft.com/office/drawing/2014/main" id="{6A7587CB-9F29-69E6-1FE6-611F6F9ED2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0304CA-46ED-0888-DB95-D7F4BEB4218D}"/>
              </a:ext>
            </a:extLst>
          </p:cNvPr>
          <p:cNvSpPr>
            <a:spLocks noGrp="1"/>
          </p:cNvSpPr>
          <p:nvPr>
            <p:ph type="sldNum" sz="quarter" idx="12"/>
          </p:nvPr>
        </p:nvSpPr>
        <p:spPr/>
        <p:txBody>
          <a:bodyPr/>
          <a:lstStyle/>
          <a:p>
            <a:fld id="{3BE666B0-0E90-4CB3-A820-1C02486FDF4F}" type="slidenum">
              <a:rPr lang="en-US" smtClean="0"/>
              <a:t>‹#›</a:t>
            </a:fld>
            <a:endParaRPr lang="en-US"/>
          </a:p>
        </p:txBody>
      </p:sp>
    </p:spTree>
    <p:extLst>
      <p:ext uri="{BB962C8B-B14F-4D97-AF65-F5344CB8AC3E}">
        <p14:creationId xmlns:p14="http://schemas.microsoft.com/office/powerpoint/2010/main" val="12336554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E964-F4E6-49DD-E859-782DC65A5B7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3ABFC9-C1FC-1C76-3642-2F55D1BBD25D}"/>
              </a:ext>
            </a:extLst>
          </p:cNvPr>
          <p:cNvSpPr>
            <a:spLocks noGrp="1"/>
          </p:cNvSpPr>
          <p:nvPr>
            <p:ph type="dt" sz="half" idx="10"/>
          </p:nvPr>
        </p:nvSpPr>
        <p:spPr/>
        <p:txBody>
          <a:bodyPr/>
          <a:lstStyle/>
          <a:p>
            <a:fld id="{AAF78413-AFB5-4EB3-9668-D531EF364E75}" type="datetimeFigureOut">
              <a:rPr lang="en-US" smtClean="0"/>
              <a:t>4/20/2023</a:t>
            </a:fld>
            <a:endParaRPr lang="en-US"/>
          </a:p>
        </p:txBody>
      </p:sp>
      <p:sp>
        <p:nvSpPr>
          <p:cNvPr id="4" name="Footer Placeholder 3">
            <a:extLst>
              <a:ext uri="{FF2B5EF4-FFF2-40B4-BE49-F238E27FC236}">
                <a16:creationId xmlns:a16="http://schemas.microsoft.com/office/drawing/2014/main" id="{3090F912-0F62-4509-55A5-23B21C662A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C51BBD-5066-61B0-038C-581D1A2031D4}"/>
              </a:ext>
            </a:extLst>
          </p:cNvPr>
          <p:cNvSpPr>
            <a:spLocks noGrp="1"/>
          </p:cNvSpPr>
          <p:nvPr>
            <p:ph type="sldNum" sz="quarter" idx="12"/>
          </p:nvPr>
        </p:nvSpPr>
        <p:spPr/>
        <p:txBody>
          <a:bodyPr/>
          <a:lstStyle/>
          <a:p>
            <a:fld id="{3BE666B0-0E90-4CB3-A820-1C02486FDF4F}" type="slidenum">
              <a:rPr lang="en-US" smtClean="0"/>
              <a:t>‹#›</a:t>
            </a:fld>
            <a:endParaRPr lang="en-US"/>
          </a:p>
        </p:txBody>
      </p:sp>
    </p:spTree>
    <p:extLst>
      <p:ext uri="{BB962C8B-B14F-4D97-AF65-F5344CB8AC3E}">
        <p14:creationId xmlns:p14="http://schemas.microsoft.com/office/powerpoint/2010/main" val="646513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FA53F8-26CC-6F0B-DD5C-E0242B22C0FA}"/>
              </a:ext>
            </a:extLst>
          </p:cNvPr>
          <p:cNvSpPr>
            <a:spLocks noGrp="1"/>
          </p:cNvSpPr>
          <p:nvPr>
            <p:ph type="dt" sz="half" idx="10"/>
          </p:nvPr>
        </p:nvSpPr>
        <p:spPr/>
        <p:txBody>
          <a:bodyPr/>
          <a:lstStyle/>
          <a:p>
            <a:fld id="{AAF78413-AFB5-4EB3-9668-D531EF364E75}" type="datetimeFigureOut">
              <a:rPr lang="en-US" smtClean="0"/>
              <a:t>4/20/2023</a:t>
            </a:fld>
            <a:endParaRPr lang="en-US"/>
          </a:p>
        </p:txBody>
      </p:sp>
      <p:sp>
        <p:nvSpPr>
          <p:cNvPr id="3" name="Footer Placeholder 2">
            <a:extLst>
              <a:ext uri="{FF2B5EF4-FFF2-40B4-BE49-F238E27FC236}">
                <a16:creationId xmlns:a16="http://schemas.microsoft.com/office/drawing/2014/main" id="{8B2A246C-7EB7-2EF5-D584-DBEB953B78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947A23-2396-7E03-866A-B526A2C6804D}"/>
              </a:ext>
            </a:extLst>
          </p:cNvPr>
          <p:cNvSpPr>
            <a:spLocks noGrp="1"/>
          </p:cNvSpPr>
          <p:nvPr>
            <p:ph type="sldNum" sz="quarter" idx="12"/>
          </p:nvPr>
        </p:nvSpPr>
        <p:spPr/>
        <p:txBody>
          <a:bodyPr/>
          <a:lstStyle/>
          <a:p>
            <a:fld id="{3BE666B0-0E90-4CB3-A820-1C02486FDF4F}" type="slidenum">
              <a:rPr lang="en-US" smtClean="0"/>
              <a:t>‹#›</a:t>
            </a:fld>
            <a:endParaRPr lang="en-US"/>
          </a:p>
        </p:txBody>
      </p:sp>
    </p:spTree>
    <p:extLst>
      <p:ext uri="{BB962C8B-B14F-4D97-AF65-F5344CB8AC3E}">
        <p14:creationId xmlns:p14="http://schemas.microsoft.com/office/powerpoint/2010/main" val="41429750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8F53-FCC2-9F94-5853-688BADAA9D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04F41E-B8E7-8DA7-A5ED-A6CC2A0EE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498D7C-8A08-9821-D4D7-6FBEA0FF7C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20024-73D2-8F9F-3A1F-7791519E9E02}"/>
              </a:ext>
            </a:extLst>
          </p:cNvPr>
          <p:cNvSpPr>
            <a:spLocks noGrp="1"/>
          </p:cNvSpPr>
          <p:nvPr>
            <p:ph type="dt" sz="half" idx="10"/>
          </p:nvPr>
        </p:nvSpPr>
        <p:spPr/>
        <p:txBody>
          <a:bodyPr/>
          <a:lstStyle/>
          <a:p>
            <a:fld id="{AAF78413-AFB5-4EB3-9668-D531EF364E75}" type="datetimeFigureOut">
              <a:rPr lang="en-US" smtClean="0"/>
              <a:t>4/20/2023</a:t>
            </a:fld>
            <a:endParaRPr lang="en-US"/>
          </a:p>
        </p:txBody>
      </p:sp>
      <p:sp>
        <p:nvSpPr>
          <p:cNvPr id="6" name="Footer Placeholder 5">
            <a:extLst>
              <a:ext uri="{FF2B5EF4-FFF2-40B4-BE49-F238E27FC236}">
                <a16:creationId xmlns:a16="http://schemas.microsoft.com/office/drawing/2014/main" id="{AFC503B4-2FDE-D122-267D-06A858950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72C509-187B-BFFE-BFC4-8702E21686DE}"/>
              </a:ext>
            </a:extLst>
          </p:cNvPr>
          <p:cNvSpPr>
            <a:spLocks noGrp="1"/>
          </p:cNvSpPr>
          <p:nvPr>
            <p:ph type="sldNum" sz="quarter" idx="12"/>
          </p:nvPr>
        </p:nvSpPr>
        <p:spPr/>
        <p:txBody>
          <a:bodyPr/>
          <a:lstStyle/>
          <a:p>
            <a:fld id="{3BE666B0-0E90-4CB3-A820-1C02486FDF4F}" type="slidenum">
              <a:rPr lang="en-US" smtClean="0"/>
              <a:t>‹#›</a:t>
            </a:fld>
            <a:endParaRPr lang="en-US"/>
          </a:p>
        </p:txBody>
      </p:sp>
    </p:spTree>
    <p:extLst>
      <p:ext uri="{BB962C8B-B14F-4D97-AF65-F5344CB8AC3E}">
        <p14:creationId xmlns:p14="http://schemas.microsoft.com/office/powerpoint/2010/main" val="12338366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A88D8-32C4-589E-70C9-E9CF8C8450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CF5A3B-C108-B95E-63A1-D680F48E3F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D0FAE8-F37F-B5CF-086D-E10E8F1D2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14112A-8BA7-9A50-A3E7-3D70BEB0993B}"/>
              </a:ext>
            </a:extLst>
          </p:cNvPr>
          <p:cNvSpPr>
            <a:spLocks noGrp="1"/>
          </p:cNvSpPr>
          <p:nvPr>
            <p:ph type="dt" sz="half" idx="10"/>
          </p:nvPr>
        </p:nvSpPr>
        <p:spPr/>
        <p:txBody>
          <a:bodyPr/>
          <a:lstStyle/>
          <a:p>
            <a:fld id="{AAF78413-AFB5-4EB3-9668-D531EF364E75}" type="datetimeFigureOut">
              <a:rPr lang="en-US" smtClean="0"/>
              <a:t>4/20/2023</a:t>
            </a:fld>
            <a:endParaRPr lang="en-US"/>
          </a:p>
        </p:txBody>
      </p:sp>
      <p:sp>
        <p:nvSpPr>
          <p:cNvPr id="6" name="Footer Placeholder 5">
            <a:extLst>
              <a:ext uri="{FF2B5EF4-FFF2-40B4-BE49-F238E27FC236}">
                <a16:creationId xmlns:a16="http://schemas.microsoft.com/office/drawing/2014/main" id="{A6C7D0C5-B118-93A8-4175-18189EB53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F1567-9FEC-899C-F36B-5020A13464B2}"/>
              </a:ext>
            </a:extLst>
          </p:cNvPr>
          <p:cNvSpPr>
            <a:spLocks noGrp="1"/>
          </p:cNvSpPr>
          <p:nvPr>
            <p:ph type="sldNum" sz="quarter" idx="12"/>
          </p:nvPr>
        </p:nvSpPr>
        <p:spPr/>
        <p:txBody>
          <a:bodyPr/>
          <a:lstStyle/>
          <a:p>
            <a:fld id="{3BE666B0-0E90-4CB3-A820-1C02486FDF4F}" type="slidenum">
              <a:rPr lang="en-US" smtClean="0"/>
              <a:t>‹#›</a:t>
            </a:fld>
            <a:endParaRPr lang="en-US"/>
          </a:p>
        </p:txBody>
      </p:sp>
    </p:spTree>
    <p:extLst>
      <p:ext uri="{BB962C8B-B14F-4D97-AF65-F5344CB8AC3E}">
        <p14:creationId xmlns:p14="http://schemas.microsoft.com/office/powerpoint/2010/main" val="338995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C1F4-9913-2706-7FCD-D810D1A9D7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4DCA32-C2BD-F30B-2232-D1CE3C6A32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3A58DE-4655-817A-DD0E-4DA62CF3B9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595463-D7EA-FAB7-54EC-DE8DD74BC87D}"/>
              </a:ext>
            </a:extLst>
          </p:cNvPr>
          <p:cNvSpPr>
            <a:spLocks noGrp="1"/>
          </p:cNvSpPr>
          <p:nvPr>
            <p:ph type="dt" sz="half" idx="10"/>
          </p:nvPr>
        </p:nvSpPr>
        <p:spPr/>
        <p:txBody>
          <a:bodyPr/>
          <a:lstStyle/>
          <a:p>
            <a:fld id="{B577A6EA-0EA3-4254-A999-FC2499625858}" type="datetimeFigureOut">
              <a:rPr lang="en-US" smtClean="0"/>
              <a:t>4/20/2023</a:t>
            </a:fld>
            <a:endParaRPr lang="en-US"/>
          </a:p>
        </p:txBody>
      </p:sp>
      <p:sp>
        <p:nvSpPr>
          <p:cNvPr id="6" name="Footer Placeholder 5">
            <a:extLst>
              <a:ext uri="{FF2B5EF4-FFF2-40B4-BE49-F238E27FC236}">
                <a16:creationId xmlns:a16="http://schemas.microsoft.com/office/drawing/2014/main" id="{60223D63-B1B3-56DE-2FAF-04DB1F0B58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4CF933-781A-E123-7782-91B45F84E4FD}"/>
              </a:ext>
            </a:extLst>
          </p:cNvPr>
          <p:cNvSpPr>
            <a:spLocks noGrp="1"/>
          </p:cNvSpPr>
          <p:nvPr>
            <p:ph type="sldNum" sz="quarter" idx="12"/>
          </p:nvPr>
        </p:nvSpPr>
        <p:spPr/>
        <p:txBody>
          <a:bodyPr/>
          <a:lstStyle/>
          <a:p>
            <a:fld id="{1704DF9F-5ED9-4352-9B09-54C1DD1AA9CB}" type="slidenum">
              <a:rPr lang="en-US" smtClean="0"/>
              <a:t>‹#›</a:t>
            </a:fld>
            <a:endParaRPr lang="en-US"/>
          </a:p>
        </p:txBody>
      </p:sp>
    </p:spTree>
    <p:extLst>
      <p:ext uri="{BB962C8B-B14F-4D97-AF65-F5344CB8AC3E}">
        <p14:creationId xmlns:p14="http://schemas.microsoft.com/office/powerpoint/2010/main" val="38297904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0371-AC1A-3665-CB14-C8DBA25A7C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088BBE-6CDE-84DB-3AF1-94ACBAA56D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2893D-BFD6-2F87-CBCC-B7CD2F422C96}"/>
              </a:ext>
            </a:extLst>
          </p:cNvPr>
          <p:cNvSpPr>
            <a:spLocks noGrp="1"/>
          </p:cNvSpPr>
          <p:nvPr>
            <p:ph type="dt" sz="half" idx="10"/>
          </p:nvPr>
        </p:nvSpPr>
        <p:spPr/>
        <p:txBody>
          <a:bodyPr/>
          <a:lstStyle/>
          <a:p>
            <a:fld id="{AAF78413-AFB5-4EB3-9668-D531EF364E75}" type="datetimeFigureOut">
              <a:rPr lang="en-US" smtClean="0"/>
              <a:t>4/20/2023</a:t>
            </a:fld>
            <a:endParaRPr lang="en-US"/>
          </a:p>
        </p:txBody>
      </p:sp>
      <p:sp>
        <p:nvSpPr>
          <p:cNvPr id="5" name="Footer Placeholder 4">
            <a:extLst>
              <a:ext uri="{FF2B5EF4-FFF2-40B4-BE49-F238E27FC236}">
                <a16:creationId xmlns:a16="http://schemas.microsoft.com/office/drawing/2014/main" id="{02D099B5-0FE9-245E-2D6A-B42554B0A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97193-BF88-84A3-19F7-F667714CF74E}"/>
              </a:ext>
            </a:extLst>
          </p:cNvPr>
          <p:cNvSpPr>
            <a:spLocks noGrp="1"/>
          </p:cNvSpPr>
          <p:nvPr>
            <p:ph type="sldNum" sz="quarter" idx="12"/>
          </p:nvPr>
        </p:nvSpPr>
        <p:spPr/>
        <p:txBody>
          <a:bodyPr/>
          <a:lstStyle/>
          <a:p>
            <a:fld id="{3BE666B0-0E90-4CB3-A820-1C02486FDF4F}" type="slidenum">
              <a:rPr lang="en-US" smtClean="0"/>
              <a:t>‹#›</a:t>
            </a:fld>
            <a:endParaRPr lang="en-US"/>
          </a:p>
        </p:txBody>
      </p:sp>
    </p:spTree>
    <p:extLst>
      <p:ext uri="{BB962C8B-B14F-4D97-AF65-F5344CB8AC3E}">
        <p14:creationId xmlns:p14="http://schemas.microsoft.com/office/powerpoint/2010/main" val="20675835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9D8BAC-91EA-A826-66FA-384A0EA68C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A9F597-E0F5-F541-72A4-C68A66C314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71EEF-C09D-4636-12C8-A119BE7846B8}"/>
              </a:ext>
            </a:extLst>
          </p:cNvPr>
          <p:cNvSpPr>
            <a:spLocks noGrp="1"/>
          </p:cNvSpPr>
          <p:nvPr>
            <p:ph type="dt" sz="half" idx="10"/>
          </p:nvPr>
        </p:nvSpPr>
        <p:spPr/>
        <p:txBody>
          <a:bodyPr/>
          <a:lstStyle/>
          <a:p>
            <a:fld id="{AAF78413-AFB5-4EB3-9668-D531EF364E75}" type="datetimeFigureOut">
              <a:rPr lang="en-US" smtClean="0"/>
              <a:t>4/20/2023</a:t>
            </a:fld>
            <a:endParaRPr lang="en-US"/>
          </a:p>
        </p:txBody>
      </p:sp>
      <p:sp>
        <p:nvSpPr>
          <p:cNvPr id="5" name="Footer Placeholder 4">
            <a:extLst>
              <a:ext uri="{FF2B5EF4-FFF2-40B4-BE49-F238E27FC236}">
                <a16:creationId xmlns:a16="http://schemas.microsoft.com/office/drawing/2014/main" id="{8031EA4C-CA17-BFEF-9F00-D5CC9FB923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9F997-8320-08C6-39C8-08EBB190A708}"/>
              </a:ext>
            </a:extLst>
          </p:cNvPr>
          <p:cNvSpPr>
            <a:spLocks noGrp="1"/>
          </p:cNvSpPr>
          <p:nvPr>
            <p:ph type="sldNum" sz="quarter" idx="12"/>
          </p:nvPr>
        </p:nvSpPr>
        <p:spPr/>
        <p:txBody>
          <a:bodyPr/>
          <a:lstStyle/>
          <a:p>
            <a:fld id="{3BE666B0-0E90-4CB3-A820-1C02486FDF4F}" type="slidenum">
              <a:rPr lang="en-US" smtClean="0"/>
              <a:t>‹#›</a:t>
            </a:fld>
            <a:endParaRPr lang="en-US"/>
          </a:p>
        </p:txBody>
      </p:sp>
    </p:spTree>
    <p:extLst>
      <p:ext uri="{BB962C8B-B14F-4D97-AF65-F5344CB8AC3E}">
        <p14:creationId xmlns:p14="http://schemas.microsoft.com/office/powerpoint/2010/main" val="3503688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797F-6B67-8C8F-7EE0-474893096D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CA771A-804E-0549-1188-626853BA27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93397-6605-1309-CF55-F43F7FBB16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194CAE-4505-E358-DA98-2FDC8F630F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825E3A-FDE7-1DE9-C1CD-64CF1B0647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6D622A-4B72-9E21-1E1C-C1D8DB37724A}"/>
              </a:ext>
            </a:extLst>
          </p:cNvPr>
          <p:cNvSpPr>
            <a:spLocks noGrp="1"/>
          </p:cNvSpPr>
          <p:nvPr>
            <p:ph type="dt" sz="half" idx="10"/>
          </p:nvPr>
        </p:nvSpPr>
        <p:spPr/>
        <p:txBody>
          <a:bodyPr/>
          <a:lstStyle/>
          <a:p>
            <a:fld id="{B577A6EA-0EA3-4254-A999-FC2499625858}" type="datetimeFigureOut">
              <a:rPr lang="en-US" smtClean="0"/>
              <a:t>4/20/2023</a:t>
            </a:fld>
            <a:endParaRPr lang="en-US"/>
          </a:p>
        </p:txBody>
      </p:sp>
      <p:sp>
        <p:nvSpPr>
          <p:cNvPr id="8" name="Footer Placeholder 7">
            <a:extLst>
              <a:ext uri="{FF2B5EF4-FFF2-40B4-BE49-F238E27FC236}">
                <a16:creationId xmlns:a16="http://schemas.microsoft.com/office/drawing/2014/main" id="{D1B573C6-85D8-E12E-81FA-700A9401C7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EBBB8A-D84B-A8D5-4A4F-3C52C2348C61}"/>
              </a:ext>
            </a:extLst>
          </p:cNvPr>
          <p:cNvSpPr>
            <a:spLocks noGrp="1"/>
          </p:cNvSpPr>
          <p:nvPr>
            <p:ph type="sldNum" sz="quarter" idx="12"/>
          </p:nvPr>
        </p:nvSpPr>
        <p:spPr/>
        <p:txBody>
          <a:bodyPr/>
          <a:lstStyle/>
          <a:p>
            <a:fld id="{1704DF9F-5ED9-4352-9B09-54C1DD1AA9CB}" type="slidenum">
              <a:rPr lang="en-US" smtClean="0"/>
              <a:t>‹#›</a:t>
            </a:fld>
            <a:endParaRPr lang="en-US"/>
          </a:p>
        </p:txBody>
      </p:sp>
    </p:spTree>
    <p:extLst>
      <p:ext uri="{BB962C8B-B14F-4D97-AF65-F5344CB8AC3E}">
        <p14:creationId xmlns:p14="http://schemas.microsoft.com/office/powerpoint/2010/main" val="2102374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206B-FAAF-FF92-5422-63FAAE9F4B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1A1FEF-98A5-6C73-BD51-9A6B9D277275}"/>
              </a:ext>
            </a:extLst>
          </p:cNvPr>
          <p:cNvSpPr>
            <a:spLocks noGrp="1"/>
          </p:cNvSpPr>
          <p:nvPr>
            <p:ph type="dt" sz="half" idx="10"/>
          </p:nvPr>
        </p:nvSpPr>
        <p:spPr/>
        <p:txBody>
          <a:bodyPr/>
          <a:lstStyle/>
          <a:p>
            <a:fld id="{B577A6EA-0EA3-4254-A999-FC2499625858}" type="datetimeFigureOut">
              <a:rPr lang="en-US" smtClean="0"/>
              <a:t>4/20/2023</a:t>
            </a:fld>
            <a:endParaRPr lang="en-US"/>
          </a:p>
        </p:txBody>
      </p:sp>
      <p:sp>
        <p:nvSpPr>
          <p:cNvPr id="4" name="Footer Placeholder 3">
            <a:extLst>
              <a:ext uri="{FF2B5EF4-FFF2-40B4-BE49-F238E27FC236}">
                <a16:creationId xmlns:a16="http://schemas.microsoft.com/office/drawing/2014/main" id="{E94FA81D-58D2-6CA2-423E-15438F2C26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2C76C5-830C-95F5-691C-C0C3265C047B}"/>
              </a:ext>
            </a:extLst>
          </p:cNvPr>
          <p:cNvSpPr>
            <a:spLocks noGrp="1"/>
          </p:cNvSpPr>
          <p:nvPr>
            <p:ph type="sldNum" sz="quarter" idx="12"/>
          </p:nvPr>
        </p:nvSpPr>
        <p:spPr/>
        <p:txBody>
          <a:bodyPr/>
          <a:lstStyle/>
          <a:p>
            <a:fld id="{1704DF9F-5ED9-4352-9B09-54C1DD1AA9CB}" type="slidenum">
              <a:rPr lang="en-US" smtClean="0"/>
              <a:t>‹#›</a:t>
            </a:fld>
            <a:endParaRPr lang="en-US"/>
          </a:p>
        </p:txBody>
      </p:sp>
    </p:spTree>
    <p:extLst>
      <p:ext uri="{BB962C8B-B14F-4D97-AF65-F5344CB8AC3E}">
        <p14:creationId xmlns:p14="http://schemas.microsoft.com/office/powerpoint/2010/main" val="1986634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752718-8A00-B850-98D5-9D90554C2F3C}"/>
              </a:ext>
            </a:extLst>
          </p:cNvPr>
          <p:cNvSpPr>
            <a:spLocks noGrp="1"/>
          </p:cNvSpPr>
          <p:nvPr>
            <p:ph type="dt" sz="half" idx="10"/>
          </p:nvPr>
        </p:nvSpPr>
        <p:spPr/>
        <p:txBody>
          <a:bodyPr/>
          <a:lstStyle/>
          <a:p>
            <a:fld id="{B577A6EA-0EA3-4254-A999-FC2499625858}" type="datetimeFigureOut">
              <a:rPr lang="en-US" smtClean="0"/>
              <a:t>4/20/2023</a:t>
            </a:fld>
            <a:endParaRPr lang="en-US"/>
          </a:p>
        </p:txBody>
      </p:sp>
      <p:sp>
        <p:nvSpPr>
          <p:cNvPr id="3" name="Footer Placeholder 2">
            <a:extLst>
              <a:ext uri="{FF2B5EF4-FFF2-40B4-BE49-F238E27FC236}">
                <a16:creationId xmlns:a16="http://schemas.microsoft.com/office/drawing/2014/main" id="{99DB988C-2AD4-0DC2-6F46-1081E4279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4AA0AA-F3DE-7A3E-5867-7CCF0D168E1B}"/>
              </a:ext>
            </a:extLst>
          </p:cNvPr>
          <p:cNvSpPr>
            <a:spLocks noGrp="1"/>
          </p:cNvSpPr>
          <p:nvPr>
            <p:ph type="sldNum" sz="quarter" idx="12"/>
          </p:nvPr>
        </p:nvSpPr>
        <p:spPr/>
        <p:txBody>
          <a:bodyPr/>
          <a:lstStyle/>
          <a:p>
            <a:fld id="{1704DF9F-5ED9-4352-9B09-54C1DD1AA9CB}" type="slidenum">
              <a:rPr lang="en-US" smtClean="0"/>
              <a:t>‹#›</a:t>
            </a:fld>
            <a:endParaRPr lang="en-US"/>
          </a:p>
        </p:txBody>
      </p:sp>
    </p:spTree>
    <p:extLst>
      <p:ext uri="{BB962C8B-B14F-4D97-AF65-F5344CB8AC3E}">
        <p14:creationId xmlns:p14="http://schemas.microsoft.com/office/powerpoint/2010/main" val="2650016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0FE27-1FE1-7007-7305-64B215795D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26E738-22F0-4A3B-2A15-809CDBF61E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FF8800-8C0D-7288-F7B1-0DCF14EAAB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3E2D27-98F6-4D30-AF1F-DF70A5FD0C15}"/>
              </a:ext>
            </a:extLst>
          </p:cNvPr>
          <p:cNvSpPr>
            <a:spLocks noGrp="1"/>
          </p:cNvSpPr>
          <p:nvPr>
            <p:ph type="dt" sz="half" idx="10"/>
          </p:nvPr>
        </p:nvSpPr>
        <p:spPr/>
        <p:txBody>
          <a:bodyPr/>
          <a:lstStyle/>
          <a:p>
            <a:fld id="{B577A6EA-0EA3-4254-A999-FC2499625858}" type="datetimeFigureOut">
              <a:rPr lang="en-US" smtClean="0"/>
              <a:t>4/20/2023</a:t>
            </a:fld>
            <a:endParaRPr lang="en-US"/>
          </a:p>
        </p:txBody>
      </p:sp>
      <p:sp>
        <p:nvSpPr>
          <p:cNvPr id="6" name="Footer Placeholder 5">
            <a:extLst>
              <a:ext uri="{FF2B5EF4-FFF2-40B4-BE49-F238E27FC236}">
                <a16:creationId xmlns:a16="http://schemas.microsoft.com/office/drawing/2014/main" id="{3ECB11F7-FAFC-C25A-EEE5-599F9B95B3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2E8A54-FC77-33F5-0BAB-07109AEA8532}"/>
              </a:ext>
            </a:extLst>
          </p:cNvPr>
          <p:cNvSpPr>
            <a:spLocks noGrp="1"/>
          </p:cNvSpPr>
          <p:nvPr>
            <p:ph type="sldNum" sz="quarter" idx="12"/>
          </p:nvPr>
        </p:nvSpPr>
        <p:spPr/>
        <p:txBody>
          <a:bodyPr/>
          <a:lstStyle/>
          <a:p>
            <a:fld id="{1704DF9F-5ED9-4352-9B09-54C1DD1AA9CB}" type="slidenum">
              <a:rPr lang="en-US" smtClean="0"/>
              <a:t>‹#›</a:t>
            </a:fld>
            <a:endParaRPr lang="en-US"/>
          </a:p>
        </p:txBody>
      </p:sp>
    </p:spTree>
    <p:extLst>
      <p:ext uri="{BB962C8B-B14F-4D97-AF65-F5344CB8AC3E}">
        <p14:creationId xmlns:p14="http://schemas.microsoft.com/office/powerpoint/2010/main" val="403724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835B-D855-28AD-41C2-D57DE66901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BCD6E7-AC88-3E01-320C-C76A22528C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2E39F6-9325-0566-BBA5-2AEC399B0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A0A70-9EF8-3659-0FFF-800941EB31F7}"/>
              </a:ext>
            </a:extLst>
          </p:cNvPr>
          <p:cNvSpPr>
            <a:spLocks noGrp="1"/>
          </p:cNvSpPr>
          <p:nvPr>
            <p:ph type="dt" sz="half" idx="10"/>
          </p:nvPr>
        </p:nvSpPr>
        <p:spPr/>
        <p:txBody>
          <a:bodyPr/>
          <a:lstStyle/>
          <a:p>
            <a:fld id="{B577A6EA-0EA3-4254-A999-FC2499625858}" type="datetimeFigureOut">
              <a:rPr lang="en-US" smtClean="0"/>
              <a:t>4/20/2023</a:t>
            </a:fld>
            <a:endParaRPr lang="en-US"/>
          </a:p>
        </p:txBody>
      </p:sp>
      <p:sp>
        <p:nvSpPr>
          <p:cNvPr id="6" name="Footer Placeholder 5">
            <a:extLst>
              <a:ext uri="{FF2B5EF4-FFF2-40B4-BE49-F238E27FC236}">
                <a16:creationId xmlns:a16="http://schemas.microsoft.com/office/drawing/2014/main" id="{AD7F9D9B-E913-8FC5-D1D3-D5097D81C5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B07D22-046E-342B-D162-85D468D7724B}"/>
              </a:ext>
            </a:extLst>
          </p:cNvPr>
          <p:cNvSpPr>
            <a:spLocks noGrp="1"/>
          </p:cNvSpPr>
          <p:nvPr>
            <p:ph type="sldNum" sz="quarter" idx="12"/>
          </p:nvPr>
        </p:nvSpPr>
        <p:spPr/>
        <p:txBody>
          <a:bodyPr/>
          <a:lstStyle/>
          <a:p>
            <a:fld id="{1704DF9F-5ED9-4352-9B09-54C1DD1AA9CB}" type="slidenum">
              <a:rPr lang="en-US" smtClean="0"/>
              <a:t>‹#›</a:t>
            </a:fld>
            <a:endParaRPr lang="en-US"/>
          </a:p>
        </p:txBody>
      </p:sp>
    </p:spTree>
    <p:extLst>
      <p:ext uri="{BB962C8B-B14F-4D97-AF65-F5344CB8AC3E}">
        <p14:creationId xmlns:p14="http://schemas.microsoft.com/office/powerpoint/2010/main" val="3097153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AD663-E23E-6E32-4F39-A8A59E692A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3A531B-00D4-5E05-C6C8-CA20E34556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AFFF22-49EB-AC5E-0AFD-0902DFD05E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77A6EA-0EA3-4254-A999-FC2499625858}" type="datetimeFigureOut">
              <a:rPr lang="en-US" smtClean="0"/>
              <a:t>4/20/2023</a:t>
            </a:fld>
            <a:endParaRPr lang="en-US"/>
          </a:p>
        </p:txBody>
      </p:sp>
      <p:sp>
        <p:nvSpPr>
          <p:cNvPr id="5" name="Footer Placeholder 4">
            <a:extLst>
              <a:ext uri="{FF2B5EF4-FFF2-40B4-BE49-F238E27FC236}">
                <a16:creationId xmlns:a16="http://schemas.microsoft.com/office/drawing/2014/main" id="{7C39F98A-99AC-2B56-BC32-09BB349172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493B1E-231A-AB04-B7E9-CF6606175D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04DF9F-5ED9-4352-9B09-54C1DD1AA9CB}" type="slidenum">
              <a:rPr lang="en-US" smtClean="0"/>
              <a:t>‹#›</a:t>
            </a:fld>
            <a:endParaRPr lang="en-US"/>
          </a:p>
        </p:txBody>
      </p:sp>
    </p:spTree>
    <p:extLst>
      <p:ext uri="{BB962C8B-B14F-4D97-AF65-F5344CB8AC3E}">
        <p14:creationId xmlns:p14="http://schemas.microsoft.com/office/powerpoint/2010/main" val="264396596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anose="020B0604020202020204" pitchFamily="34" charset="0"/>
              </a:defRPr>
            </a:lvl1pPr>
          </a:lstStyle>
          <a:p>
            <a:endParaRPr lang="en-US"/>
          </a:p>
        </p:txBody>
      </p:sp>
      <p:sp>
        <p:nvSpPr>
          <p:cNvPr id="6" name="Slide Number Placeholder 5"/>
          <p:cNvSpPr>
            <a:spLocks noGrp="1"/>
          </p:cNvSpPr>
          <p:nvPr>
            <p:ph type="sldNum" sz="quarter" idx="4"/>
          </p:nvPr>
        </p:nvSpPr>
        <p:spPr>
          <a:xfrm>
            <a:off x="9285518" y="638942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anose="020B0604020202020204" pitchFamily="34" charset="0"/>
              </a:defRPr>
            </a:lvl1pPr>
          </a:lstStyle>
          <a:p>
            <a:fld id="{330EA680-D336-4FF7-8B7A-9848BB0A1C32}" type="slidenum">
              <a:rPr lang="en-US" smtClean="0"/>
              <a:pPr/>
              <a:t>‹#›</a:t>
            </a:fld>
            <a:endParaRPr lang="en-US"/>
          </a:p>
        </p:txBody>
      </p:sp>
      <p:pic>
        <p:nvPicPr>
          <p:cNvPr id="8" name="Picture 7" descr="Shape&#10;&#10;Description automatically generated with medium confidence">
            <a:extLst>
              <a:ext uri="{FF2B5EF4-FFF2-40B4-BE49-F238E27FC236}">
                <a16:creationId xmlns:a16="http://schemas.microsoft.com/office/drawing/2014/main" id="{C7164231-4C81-26D0-C4D9-005DBAEB40AD}"/>
              </a:ext>
            </a:extLst>
          </p:cNvPr>
          <p:cNvPicPr>
            <a:picLocks noChangeAspect="1"/>
          </p:cNvPicPr>
          <p:nvPr userDrawn="1"/>
        </p:nvPicPr>
        <p:blipFill rotWithShape="1">
          <a:blip r:embed="rId21">
            <a:lum bright="70000" contrast="-70000"/>
          </a:blip>
          <a:srcRect l="6242" t="16644" r="73887" b="21419"/>
          <a:stretch/>
        </p:blipFill>
        <p:spPr>
          <a:xfrm>
            <a:off x="11794130" y="0"/>
            <a:ext cx="358315" cy="372276"/>
          </a:xfrm>
          <a:prstGeom prst="rect">
            <a:avLst/>
          </a:prstGeom>
        </p:spPr>
      </p:pic>
      <p:sp>
        <p:nvSpPr>
          <p:cNvPr id="7" name="TextBox 6">
            <a:extLst>
              <a:ext uri="{FF2B5EF4-FFF2-40B4-BE49-F238E27FC236}">
                <a16:creationId xmlns:a16="http://schemas.microsoft.com/office/drawing/2014/main" id="{212DA08C-5941-FF25-64BC-FEB7ABA3DA6E}"/>
              </a:ext>
            </a:extLst>
          </p:cNvPr>
          <p:cNvSpPr txBox="1"/>
          <p:nvPr userDrawn="1"/>
        </p:nvSpPr>
        <p:spPr>
          <a:xfrm>
            <a:off x="321604" y="6523713"/>
            <a:ext cx="6607628" cy="230832"/>
          </a:xfrm>
          <a:prstGeom prst="rect">
            <a:avLst/>
          </a:prstGeom>
          <a:noFill/>
        </p:spPr>
        <p:txBody>
          <a:bodyPr wrap="square" rtlCol="0">
            <a:spAutoFit/>
          </a:bodyPr>
          <a:lstStyle>
            <a:defPPr>
              <a:defRPr lang="en-US"/>
            </a:defPPr>
            <a:lvl1pPr>
              <a:spcAft>
                <a:spcPts val="600"/>
              </a:spcAft>
              <a:defRPr sz="900" i="1">
                <a:solidFill>
                  <a:schemeClr val="bg1">
                    <a:lumMod val="75000"/>
                  </a:schemeClr>
                </a:solidFill>
                <a:latin typeface="Abadi" panose="020B0604020104020204" pitchFamily="34" charset="0"/>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1" u="none" strike="noStrike" kern="1200" cap="none" spc="0" normalizeH="0" baseline="0" noProof="0">
                <a:ln>
                  <a:noFill/>
                </a:ln>
                <a:solidFill>
                  <a:prstClr val="white">
                    <a:lumMod val="75000"/>
                  </a:prstClr>
                </a:solidFill>
                <a:effectLst/>
                <a:uLnTx/>
                <a:uFillTx/>
                <a:latin typeface="Helvetica" panose="020B0604020202020204" pitchFamily="34" charset="0"/>
                <a:ea typeface="+mn-ea"/>
                <a:cs typeface="+mn-cs"/>
              </a:rPr>
              <a:t>Proprietary &amp; Confidential to Neuro-Insight</a:t>
            </a:r>
          </a:p>
        </p:txBody>
      </p:sp>
    </p:spTree>
    <p:extLst>
      <p:ext uri="{BB962C8B-B14F-4D97-AF65-F5344CB8AC3E}">
        <p14:creationId xmlns:p14="http://schemas.microsoft.com/office/powerpoint/2010/main" val="3135119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B784C2-EEDD-A15B-8282-C5064FC6B6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DEBE5D-E2CA-04CB-EF7B-970F739E95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978B7-44E7-A655-68B4-BA8AD65F38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F78413-AFB5-4EB3-9668-D531EF364E75}" type="datetimeFigureOut">
              <a:rPr lang="en-US" smtClean="0"/>
              <a:t>4/20/2023</a:t>
            </a:fld>
            <a:endParaRPr lang="en-US"/>
          </a:p>
        </p:txBody>
      </p:sp>
      <p:sp>
        <p:nvSpPr>
          <p:cNvPr id="5" name="Footer Placeholder 4">
            <a:extLst>
              <a:ext uri="{FF2B5EF4-FFF2-40B4-BE49-F238E27FC236}">
                <a16:creationId xmlns:a16="http://schemas.microsoft.com/office/drawing/2014/main" id="{7C125C03-BF63-148F-68A8-CB4CD23BB9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E9D159-D361-B266-E725-A43E1CFF9B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E666B0-0E90-4CB3-A820-1C02486FDF4F}" type="slidenum">
              <a:rPr lang="en-US" smtClean="0"/>
              <a:t>‹#›</a:t>
            </a:fld>
            <a:endParaRPr lang="en-US"/>
          </a:p>
        </p:txBody>
      </p:sp>
    </p:spTree>
    <p:extLst>
      <p:ext uri="{BB962C8B-B14F-4D97-AF65-F5344CB8AC3E}">
        <p14:creationId xmlns:p14="http://schemas.microsoft.com/office/powerpoint/2010/main" val="2248383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7FE4DFD8_ECC15C8B.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FE4DFA4_4F90012A.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7FE4DFB0_C5D44BF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7FE4DF93_CFF0503D.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7FE4DFD2_8DE4873E.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7FE4DFD3_5C5ED159.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7FE4DFD5_A0561CBE.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ideo" Target="https://www.youtube.com/embed/WXT4lOpMezg?feature=oembed" TargetMode="Externa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7FE4DFCF_B298F255.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18/10/relationships/comments" Target="../comments/modernComment_7FE4DFDC_FC87EE40.xml"/><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microsoft.com/office/2018/10/relationships/comments" Target="../comments/modernComment_7FE4DFC3_B317B21A.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8/10/relationships/comments" Target="../comments/modernComment_7FE4DFCE_F81771FA.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on a black background&#10;&#10;Description automatically generated with medium confidence">
            <a:extLst>
              <a:ext uri="{FF2B5EF4-FFF2-40B4-BE49-F238E27FC236}">
                <a16:creationId xmlns:a16="http://schemas.microsoft.com/office/drawing/2014/main" id="{27A5224B-962C-CA8C-CEB2-E56E8C5F3C46}"/>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321CA41-14F8-6177-1420-700A5451DF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4000"/>
                    </a14:imgEffect>
                  </a14:imgLayer>
                </a14:imgProps>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2D9CF02F-BAB0-B126-C6A8-ED168D342F86}"/>
              </a:ext>
            </a:extLst>
          </p:cNvPr>
          <p:cNvSpPr txBox="1"/>
          <p:nvPr/>
        </p:nvSpPr>
        <p:spPr>
          <a:xfrm>
            <a:off x="2766370" y="5745433"/>
            <a:ext cx="67239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a:ln>
                  <a:noFill/>
                </a:ln>
                <a:solidFill>
                  <a:prstClr val="white"/>
                </a:solidFill>
                <a:effectLst/>
                <a:uLnTx/>
                <a:uFillTx/>
                <a:latin typeface="Helvetica Light" panose="020B0403020202020204" pitchFamily="34" charset="0"/>
                <a:ea typeface="+mn-ea"/>
                <a:cs typeface="+mn-cs"/>
                <a:sym typeface="Helvetica Light"/>
              </a:rPr>
              <a:t>MAKE THE </a:t>
            </a:r>
            <a:r>
              <a:rPr kumimoji="0" lang="en-US" sz="2000" b="0" i="0" u="none" strike="noStrike" kern="1200" cap="none" spc="300" normalizeH="0" baseline="0" noProof="0">
                <a:ln>
                  <a:noFill/>
                </a:ln>
                <a:solidFill>
                  <a:srgbClr val="E7E6E6">
                    <a:lumMod val="25000"/>
                  </a:srgbClr>
                </a:solidFill>
                <a:effectLst/>
                <a:uLnTx/>
                <a:uFillTx/>
                <a:latin typeface="Helvetica Light" panose="020B0403020202020204" pitchFamily="34" charset="0"/>
                <a:ea typeface="+mn-ea"/>
                <a:cs typeface="+mn-cs"/>
                <a:sym typeface="Helvetica Light"/>
              </a:rPr>
              <a:t>SUBCONSCIOUS</a:t>
            </a:r>
            <a:r>
              <a:rPr kumimoji="0" lang="en-US" sz="2000" b="0" i="0" u="none" strike="noStrike" kern="1200" cap="none" spc="300" normalizeH="0" baseline="0" noProof="0">
                <a:ln>
                  <a:noFill/>
                </a:ln>
                <a:solidFill>
                  <a:prstClr val="white"/>
                </a:solidFill>
                <a:effectLst/>
                <a:uLnTx/>
                <a:uFillTx/>
                <a:latin typeface="Helvetica Light" panose="020B0403020202020204" pitchFamily="34" charset="0"/>
                <a:ea typeface="+mn-ea"/>
                <a:cs typeface="+mn-cs"/>
                <a:sym typeface="Helvetica Light"/>
              </a:rPr>
              <a:t> CONSCIOUS</a:t>
            </a:r>
            <a:endParaRPr kumimoji="0" lang="en-US" sz="3600" b="0" i="0" u="none" strike="noStrike" kern="1200" cap="none" spc="300" normalizeH="0" baseline="0" noProof="0">
              <a:ln>
                <a:noFill/>
              </a:ln>
              <a:solidFill>
                <a:prstClr val="white"/>
              </a:solidFill>
              <a:effectLst/>
              <a:uLnTx/>
              <a:uFillTx/>
              <a:latin typeface="Helvetica Light" panose="020B0403020202020204" pitchFamily="34" charset="0"/>
              <a:ea typeface="+mn-ea"/>
              <a:cs typeface="+mn-cs"/>
              <a:sym typeface="Helvetica Light"/>
            </a:endParaRPr>
          </a:p>
        </p:txBody>
      </p:sp>
      <p:sp>
        <p:nvSpPr>
          <p:cNvPr id="8" name="TextBox 7">
            <a:extLst>
              <a:ext uri="{FF2B5EF4-FFF2-40B4-BE49-F238E27FC236}">
                <a16:creationId xmlns:a16="http://schemas.microsoft.com/office/drawing/2014/main" id="{D57D9338-C34D-C77F-BF5E-6CA7B31A0976}"/>
              </a:ext>
            </a:extLst>
          </p:cNvPr>
          <p:cNvSpPr txBox="1"/>
          <p:nvPr/>
        </p:nvSpPr>
        <p:spPr>
          <a:xfrm>
            <a:off x="4667184" y="5864371"/>
            <a:ext cx="285218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a:ln>
                  <a:noFill/>
                </a:ln>
                <a:solidFill>
                  <a:srgbClr val="E7E6E6">
                    <a:lumMod val="25000"/>
                  </a:srgbClr>
                </a:solidFill>
                <a:effectLst/>
                <a:uLnTx/>
                <a:uFillTx/>
                <a:latin typeface="Helvetica Light" panose="020B0403020202020204" pitchFamily="34" charset="0"/>
                <a:ea typeface="+mn-ea"/>
                <a:cs typeface="+mn-cs"/>
                <a:sym typeface="Helvetica Light"/>
              </a:rPr>
              <a:t>SUBCONSCIOUS</a:t>
            </a:r>
            <a:endParaRPr kumimoji="0" lang="en-US" sz="2000" b="0" i="0" u="none" strike="noStrike" kern="1200" cap="none" spc="0" normalizeH="0" baseline="0" noProof="0">
              <a:ln>
                <a:noFill/>
              </a:ln>
              <a:solidFill>
                <a:prstClr val="black"/>
              </a:solidFill>
              <a:effectLst/>
              <a:uLnTx/>
              <a:uFillTx/>
              <a:latin typeface="Helvetica" panose="020B0604020202020204" pitchFamily="34" charset="0"/>
              <a:ea typeface="+mn-ea"/>
              <a:cs typeface="+mn-cs"/>
            </a:endParaRPr>
          </a:p>
        </p:txBody>
      </p:sp>
      <p:sp>
        <p:nvSpPr>
          <p:cNvPr id="2" name="TextBox 1">
            <a:extLst>
              <a:ext uri="{FF2B5EF4-FFF2-40B4-BE49-F238E27FC236}">
                <a16:creationId xmlns:a16="http://schemas.microsoft.com/office/drawing/2014/main" id="{0BA91A88-B939-A16B-7D3B-B4932B26A15D}"/>
              </a:ext>
            </a:extLst>
          </p:cNvPr>
          <p:cNvSpPr txBox="1"/>
          <p:nvPr/>
        </p:nvSpPr>
        <p:spPr>
          <a:xfrm>
            <a:off x="4667183" y="5663404"/>
            <a:ext cx="285218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a:ln>
                  <a:noFill/>
                </a:ln>
                <a:solidFill>
                  <a:srgbClr val="E7E6E6">
                    <a:lumMod val="25000"/>
                  </a:srgbClr>
                </a:solidFill>
                <a:effectLst/>
                <a:uLnTx/>
                <a:uFillTx/>
                <a:latin typeface="Helvetica Light" panose="020B0403020202020204" pitchFamily="34" charset="0"/>
                <a:ea typeface="+mn-ea"/>
                <a:cs typeface="+mn-cs"/>
                <a:sym typeface="Helvetica Light"/>
              </a:rPr>
              <a:t>SUBCONSCIOUS</a:t>
            </a:r>
            <a:endParaRPr kumimoji="0" lang="en-US" sz="2000" b="0" i="0" u="none" strike="noStrike" kern="1200" cap="none" spc="0" normalizeH="0" baseline="0" noProof="0">
              <a:ln>
                <a:noFill/>
              </a:ln>
              <a:solidFill>
                <a:prstClr val="black"/>
              </a:solidFill>
              <a:effectLst/>
              <a:uLnTx/>
              <a:uFillTx/>
              <a:latin typeface="Helvetica" panose="020B0604020202020204" pitchFamily="34" charset="0"/>
              <a:ea typeface="+mn-ea"/>
              <a:cs typeface="+mn-cs"/>
            </a:endParaRPr>
          </a:p>
        </p:txBody>
      </p:sp>
      <p:sp>
        <p:nvSpPr>
          <p:cNvPr id="4" name="TextBox 3">
            <a:extLst>
              <a:ext uri="{FF2B5EF4-FFF2-40B4-BE49-F238E27FC236}">
                <a16:creationId xmlns:a16="http://schemas.microsoft.com/office/drawing/2014/main" id="{A72AD883-BB42-4194-7B33-C3DCAE9D60E1}"/>
              </a:ext>
            </a:extLst>
          </p:cNvPr>
          <p:cNvSpPr txBox="1"/>
          <p:nvPr/>
        </p:nvSpPr>
        <p:spPr>
          <a:xfrm>
            <a:off x="4416927" y="860927"/>
            <a:ext cx="335814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Helvetica Light"/>
                <a:ea typeface="+mn-ea"/>
                <a:cs typeface="Helvetica"/>
              </a:rPr>
              <a:t>TITLE</a:t>
            </a:r>
            <a:endParaRPr kumimoji="0" lang="en-US" sz="4000" b="0" i="0" u="none" strike="noStrike" kern="1200" cap="none" spc="0" normalizeH="0" baseline="0" noProof="0">
              <a:ln>
                <a:noFill/>
              </a:ln>
              <a:solidFill>
                <a:prstClr val="black"/>
              </a:solidFill>
              <a:effectLst/>
              <a:uLnTx/>
              <a:uFillTx/>
              <a:latin typeface="Helvetica"/>
              <a:ea typeface="+mn-ea"/>
              <a:cs typeface="Helvetica"/>
            </a:endParaRPr>
          </a:p>
        </p:txBody>
      </p:sp>
      <p:sp>
        <p:nvSpPr>
          <p:cNvPr id="7" name="TextBox 6">
            <a:extLst>
              <a:ext uri="{FF2B5EF4-FFF2-40B4-BE49-F238E27FC236}">
                <a16:creationId xmlns:a16="http://schemas.microsoft.com/office/drawing/2014/main" id="{6CE122E3-05F4-5A2E-120D-C06E388E6D1C}"/>
              </a:ext>
            </a:extLst>
          </p:cNvPr>
          <p:cNvSpPr txBox="1"/>
          <p:nvPr/>
        </p:nvSpPr>
        <p:spPr>
          <a:xfrm>
            <a:off x="2216989" y="5119951"/>
            <a:ext cx="822097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Helvetica Light"/>
                <a:ea typeface="+mn-ea"/>
                <a:cs typeface="Helvetica"/>
              </a:rPr>
              <a:t>SPRING 2023 CAPSTONE PROJECT</a:t>
            </a:r>
            <a:endParaRPr kumimoji="0" lang="en-US" sz="2000" b="0" i="0" u="none" strike="noStrike" kern="1200" cap="none" spc="0" normalizeH="0" baseline="0" noProof="0">
              <a:ln>
                <a:noFill/>
              </a:ln>
              <a:solidFill>
                <a:prstClr val="black"/>
              </a:solidFill>
              <a:effectLst/>
              <a:uLnTx/>
              <a:uFillTx/>
              <a:latin typeface="Helvetica"/>
              <a:ea typeface="+mn-ea"/>
              <a:cs typeface="Helvetica"/>
            </a:endParaRPr>
          </a:p>
        </p:txBody>
      </p:sp>
    </p:spTree>
    <p:extLst>
      <p:ext uri="{BB962C8B-B14F-4D97-AF65-F5344CB8AC3E}">
        <p14:creationId xmlns:p14="http://schemas.microsoft.com/office/powerpoint/2010/main" val="288002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0A2E30-2FE8-9507-7BBA-CDCFD5A9F9A1}"/>
              </a:ext>
            </a:extLst>
          </p:cNvPr>
          <p:cNvSpPr txBox="1"/>
          <p:nvPr/>
        </p:nvSpPr>
        <p:spPr>
          <a:xfrm>
            <a:off x="715992" y="689055"/>
            <a:ext cx="5142234" cy="3287387"/>
          </a:xfrm>
          <a:prstGeom prst="rect">
            <a:avLst/>
          </a:prstGeom>
        </p:spPr>
        <p:txBody>
          <a:bodyPr vert="horz" lIns="91440" tIns="45720" rIns="91440" bIns="45720" rtlCol="0">
            <a:normAutofit/>
          </a:bodyPr>
          <a:lstStyle/>
          <a:p>
            <a:pPr>
              <a:lnSpc>
                <a:spcPct val="90000"/>
              </a:lnSpc>
            </a:pPr>
            <a:r>
              <a:rPr lang="en-US" sz="2400" b="1">
                <a:latin typeface="Calibri" panose="020F0502020204030204" pitchFamily="34" charset="0"/>
                <a:cs typeface="Calibri" panose="020F0502020204030204" pitchFamily="34" charset="0"/>
              </a:rPr>
              <a:t>Audio Pause Detection</a:t>
            </a:r>
          </a:p>
          <a:p>
            <a:pPr marL="342900" lvl="1" indent="-228600">
              <a:lnSpc>
                <a:spcPct val="90000"/>
              </a:lnSpc>
              <a:spcBef>
                <a:spcPts val="600"/>
              </a:spcBef>
              <a:spcAft>
                <a:spcPts val="1200"/>
              </a:spcAft>
              <a:buFont typeface="Arial" panose="020B0604020202020204" pitchFamily="34" charset="0"/>
              <a:buChar char="•"/>
            </a:pPr>
            <a:r>
              <a:rPr lang="en-US" sz="1600">
                <a:latin typeface="Calibri" panose="020F0502020204030204" pitchFamily="34" charset="0"/>
                <a:cs typeface="Calibri" panose="020F0502020204030204" pitchFamily="34" charset="0"/>
              </a:rPr>
              <a:t>This is the technique to determine the pause length a narrator takes while speaking in audio.</a:t>
            </a:r>
          </a:p>
          <a:p>
            <a:pPr marL="342900" lvl="1" indent="-228600">
              <a:lnSpc>
                <a:spcPct val="90000"/>
              </a:lnSpc>
              <a:spcBef>
                <a:spcPts val="600"/>
              </a:spcBef>
              <a:spcAft>
                <a:spcPts val="1200"/>
              </a:spcAft>
              <a:buFont typeface="Arial" panose="020B0604020202020204" pitchFamily="34" charset="0"/>
              <a:buChar char="•"/>
            </a:pPr>
            <a:r>
              <a:rPr lang="en-US" sz="1600">
                <a:latin typeface="Calibri" panose="020F0502020204030204" pitchFamily="34" charset="0"/>
                <a:cs typeface="Calibri" panose="020F0502020204030204" pitchFamily="34" charset="0"/>
              </a:rPr>
              <a:t>Importance of Audio Pause Detection in terms of Speech Recognition, Audio Editing, Transcription, and Music Analysis</a:t>
            </a:r>
          </a:p>
          <a:p>
            <a:pPr marL="342900" lvl="1" indent="-228600">
              <a:lnSpc>
                <a:spcPct val="120000"/>
              </a:lnSpc>
              <a:spcBef>
                <a:spcPts val="600"/>
              </a:spcBef>
              <a:spcAft>
                <a:spcPts val="1200"/>
              </a:spcAft>
              <a:buFont typeface="Arial" panose="020B0604020202020204" pitchFamily="34" charset="0"/>
              <a:buChar char="•"/>
            </a:pPr>
            <a:r>
              <a:rPr lang="en-US" sz="1600">
                <a:latin typeface="Calibri" panose="020F0502020204030204" pitchFamily="34" charset="0"/>
                <a:cs typeface="Calibri" panose="020F0502020204030204" pitchFamily="34" charset="0"/>
              </a:rPr>
              <a:t>Thresholds:  </a:t>
            </a:r>
            <a:r>
              <a:rPr lang="en-US" sz="1600" b="1" err="1">
                <a:latin typeface="Calibri" panose="020F0502020204030204" pitchFamily="34" charset="0"/>
                <a:cs typeface="Calibri" panose="020F0502020204030204" pitchFamily="34" charset="0"/>
              </a:rPr>
              <a:t>min_silence_len</a:t>
            </a:r>
            <a:r>
              <a:rPr lang="en-US" sz="1600" b="1">
                <a:latin typeface="Calibri" panose="020F0502020204030204" pitchFamily="34" charset="0"/>
                <a:cs typeface="Calibri" panose="020F0502020204030204" pitchFamily="34" charset="0"/>
              </a:rPr>
              <a:t> = 400  # in milliseconds</a:t>
            </a:r>
            <a:br>
              <a:rPr lang="en-US" sz="1600" b="1">
                <a:latin typeface="Calibri" panose="020F0502020204030204" pitchFamily="34" charset="0"/>
                <a:cs typeface="Calibri" panose="020F0502020204030204" pitchFamily="34" charset="0"/>
              </a:rPr>
            </a:br>
            <a:r>
              <a:rPr lang="en-US" sz="1600" b="1">
                <a:latin typeface="Calibri" panose="020F0502020204030204" pitchFamily="34" charset="0"/>
                <a:cs typeface="Calibri" panose="020F0502020204030204" pitchFamily="34" charset="0"/>
              </a:rPr>
              <a:t>                       </a:t>
            </a:r>
            <a:r>
              <a:rPr lang="en-US" sz="1600" b="1" err="1">
                <a:latin typeface="Calibri" panose="020F0502020204030204" pitchFamily="34" charset="0"/>
                <a:cs typeface="Calibri" panose="020F0502020204030204" pitchFamily="34" charset="0"/>
              </a:rPr>
              <a:t>silence_thresh</a:t>
            </a:r>
            <a:r>
              <a:rPr lang="en-US" sz="1600" b="1">
                <a:latin typeface="Calibri" panose="020F0502020204030204" pitchFamily="34" charset="0"/>
                <a:cs typeface="Calibri" panose="020F0502020204030204" pitchFamily="34" charset="0"/>
              </a:rPr>
              <a:t> = -30  # in </a:t>
            </a:r>
            <a:r>
              <a:rPr lang="en-US" sz="1600" b="1" err="1">
                <a:latin typeface="Calibri" panose="020F0502020204030204" pitchFamily="34" charset="0"/>
                <a:cs typeface="Calibri" panose="020F0502020204030204" pitchFamily="34" charset="0"/>
              </a:rPr>
              <a:t>dBFS</a:t>
            </a:r>
            <a:endParaRPr lang="en-US" sz="1600">
              <a:latin typeface="Calibri" panose="020F0502020204030204" pitchFamily="34" charset="0"/>
              <a:cs typeface="Calibri" panose="020F0502020204030204" pitchFamily="34" charset="0"/>
            </a:endParaRPr>
          </a:p>
          <a:p>
            <a:pPr marL="0" lvl="1">
              <a:lnSpc>
                <a:spcPct val="90000"/>
              </a:lnSpc>
              <a:spcAft>
                <a:spcPct val="15000"/>
              </a:spcAft>
            </a:pPr>
            <a:r>
              <a:rPr lang="en-US" sz="1500" b="1">
                <a:latin typeface="Calibri" panose="020F0502020204030204" pitchFamily="34" charset="0"/>
                <a:cs typeface="Calibri" panose="020F0502020204030204" pitchFamily="34" charset="0"/>
              </a:rPr>
              <a:t>Sample Results</a:t>
            </a:r>
          </a:p>
          <a:p>
            <a:pPr marL="342900" lvl="1" indent="-228600">
              <a:lnSpc>
                <a:spcPct val="90000"/>
              </a:lnSpc>
              <a:spcAft>
                <a:spcPct val="15000"/>
              </a:spcAft>
              <a:buFont typeface="Arial" panose="020B0604020202020204" pitchFamily="34" charset="0"/>
              <a:buChar char="•"/>
            </a:pPr>
            <a:endParaRPr lang="en-US" sz="1400">
              <a:latin typeface="Calibri" panose="020F0502020204030204" pitchFamily="34" charset="0"/>
              <a:cs typeface="Calibri" panose="020F0502020204030204" pitchFamily="34" charset="0"/>
            </a:endParaRPr>
          </a:p>
        </p:txBody>
      </p:sp>
      <p:pic>
        <p:nvPicPr>
          <p:cNvPr id="6" name="Picture 5" descr="Text&#10;&#10;Description automatically generated">
            <a:extLst>
              <a:ext uri="{FF2B5EF4-FFF2-40B4-BE49-F238E27FC236}">
                <a16:creationId xmlns:a16="http://schemas.microsoft.com/office/drawing/2014/main" id="{31302541-521C-07AE-4954-8D6131CA80AB}"/>
              </a:ext>
            </a:extLst>
          </p:cNvPr>
          <p:cNvPicPr>
            <a:picLocks noChangeAspect="1"/>
          </p:cNvPicPr>
          <p:nvPr/>
        </p:nvPicPr>
        <p:blipFill>
          <a:blip r:embed="rId3"/>
          <a:stretch>
            <a:fillRect/>
          </a:stretch>
        </p:blipFill>
        <p:spPr>
          <a:xfrm>
            <a:off x="330200" y="3997502"/>
            <a:ext cx="5496772" cy="2615949"/>
          </a:xfrm>
          <a:prstGeom prst="rect">
            <a:avLst/>
          </a:prstGeom>
          <a:ln>
            <a:solidFill>
              <a:schemeClr val="tx1"/>
            </a:solidFill>
          </a:ln>
        </p:spPr>
      </p:pic>
      <p:sp>
        <p:nvSpPr>
          <p:cNvPr id="14" name="TextBox 13">
            <a:extLst>
              <a:ext uri="{FF2B5EF4-FFF2-40B4-BE49-F238E27FC236}">
                <a16:creationId xmlns:a16="http://schemas.microsoft.com/office/drawing/2014/main" id="{59A7E7CD-7EE4-077C-58EA-D633527F515F}"/>
              </a:ext>
            </a:extLst>
          </p:cNvPr>
          <p:cNvSpPr txBox="1"/>
          <p:nvPr/>
        </p:nvSpPr>
        <p:spPr>
          <a:xfrm>
            <a:off x="8930515" y="2332748"/>
            <a:ext cx="2983558" cy="4554324"/>
          </a:xfrm>
          <a:prstGeom prst="rect">
            <a:avLst/>
          </a:prstGeom>
          <a:noFill/>
        </p:spPr>
        <p:txBody>
          <a:bodyPr wrap="square" lIns="91440" tIns="45720" rIns="91440" bIns="45720" anchor="t">
            <a:spAutoFit/>
          </a:bodyPr>
          <a:lstStyle/>
          <a:p>
            <a:pPr>
              <a:lnSpc>
                <a:spcPct val="90000"/>
              </a:lnSpc>
            </a:pPr>
            <a:r>
              <a:rPr lang="en-US" sz="2000" b="1">
                <a:latin typeface="Calibri" panose="020F0502020204030204" pitchFamily="34" charset="0"/>
                <a:cs typeface="Calibri" panose="020F0502020204030204" pitchFamily="34" charset="0"/>
              </a:rPr>
              <a:t>Speech Analysis | Word Confidence Detection:-</a:t>
            </a:r>
          </a:p>
          <a:p>
            <a:pPr marL="400050" lvl="1" indent="-285750">
              <a:lnSpc>
                <a:spcPct val="90000"/>
              </a:lnSpc>
              <a:spcBef>
                <a:spcPts val="600"/>
              </a:spcBef>
              <a:spcAft>
                <a:spcPts val="1200"/>
              </a:spcAft>
              <a:buFont typeface="Arial" panose="020B0604020202020204" pitchFamily="34" charset="0"/>
              <a:buChar char="•"/>
            </a:pPr>
            <a:r>
              <a:rPr lang="en-US" sz="1400">
                <a:latin typeface="Calibri" panose="020F0502020204030204" pitchFamily="34" charset="0"/>
                <a:cs typeface="Calibri" panose="020F0502020204030204" pitchFamily="34" charset="0"/>
              </a:rPr>
              <a:t> </a:t>
            </a:r>
            <a:r>
              <a:rPr lang="en-US" sz="1600">
                <a:latin typeface="Calibri" panose="020F0502020204030204" pitchFamily="34" charset="0"/>
                <a:cs typeface="Calibri" panose="020F0502020204030204" pitchFamily="34" charset="0"/>
              </a:rPr>
              <a:t>Used cloud video intelligence and Assembly </a:t>
            </a:r>
            <a:r>
              <a:rPr lang="en-US" sz="1600" err="1">
                <a:latin typeface="Calibri" panose="020F0502020204030204" pitchFamily="34" charset="0"/>
                <a:cs typeface="Calibri" panose="020F0502020204030204" pitchFamily="34" charset="0"/>
              </a:rPr>
              <a:t>Api</a:t>
            </a:r>
            <a:br>
              <a:rPr lang="en-US" sz="1600">
                <a:latin typeface="Calibri" panose="020F0502020204030204" pitchFamily="34" charset="0"/>
                <a:cs typeface="Calibri" panose="020F0502020204030204" pitchFamily="34" charset="0"/>
              </a:rPr>
            </a:br>
            <a:r>
              <a:rPr lang="en-US" sz="1600">
                <a:latin typeface="Calibri" panose="020F0502020204030204" pitchFamily="34" charset="0"/>
                <a:cs typeface="Calibri" panose="020F0502020204030204" pitchFamily="34" charset="0"/>
              </a:rPr>
              <a:t> Analyzed all the 3 batch of videos for training, testing and validation, respectively.  </a:t>
            </a:r>
          </a:p>
          <a:p>
            <a:pPr marL="0" lvl="1">
              <a:lnSpc>
                <a:spcPct val="90000"/>
              </a:lnSpc>
              <a:spcAft>
                <a:spcPct val="15000"/>
              </a:spcAft>
            </a:pPr>
            <a:r>
              <a:rPr lang="en-US" sz="1500" b="1">
                <a:latin typeface="Calibri" panose="020F0502020204030204" pitchFamily="34" charset="0"/>
                <a:cs typeface="Calibri" panose="020F0502020204030204" pitchFamily="34" charset="0"/>
              </a:rPr>
              <a:t>Sample results</a:t>
            </a:r>
            <a:endParaRPr lang="en-US" sz="1500">
              <a:highlight>
                <a:srgbClr val="FFFF00"/>
              </a:highlight>
              <a:latin typeface="Calibri" panose="020F0502020204030204" pitchFamily="34" charset="0"/>
              <a:cs typeface="Calibri" panose="020F0502020204030204" pitchFamily="34" charset="0"/>
            </a:endParaRP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Maximum Confidence score is 99% and on average 90%. </a:t>
            </a: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Number of Speakers detected = 2</a:t>
            </a: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Average length of scene  is 2.46 seconds.</a:t>
            </a: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In sentiment analysis have identified all positive, and neutral statements. </a:t>
            </a:r>
            <a:endParaRPr lang="en-US" sz="15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4BEDC294-A779-DF2E-178C-62AC094AF704}"/>
              </a:ext>
            </a:extLst>
          </p:cNvPr>
          <p:cNvSpPr txBox="1"/>
          <p:nvPr/>
        </p:nvSpPr>
        <p:spPr>
          <a:xfrm>
            <a:off x="715992" y="26499"/>
            <a:ext cx="4804693" cy="674697"/>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2800" b="1">
                <a:latin typeface="Calibri" panose="020F0502020204030204" pitchFamily="34" charset="0"/>
                <a:ea typeface="+mj-ea"/>
                <a:cs typeface="Calibri" panose="020F0502020204030204" pitchFamily="34" charset="0"/>
              </a:rPr>
              <a:t>Our Result: Production features</a:t>
            </a:r>
          </a:p>
        </p:txBody>
      </p:sp>
      <p:sp>
        <p:nvSpPr>
          <p:cNvPr id="18" name="Rectangle 17">
            <a:extLst>
              <a:ext uri="{FF2B5EF4-FFF2-40B4-BE49-F238E27FC236}">
                <a16:creationId xmlns:a16="http://schemas.microsoft.com/office/drawing/2014/main" id="{83B46DA7-AE5E-245E-CCF1-F92197441DAE}"/>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EA02026-396A-4CC4-810D-98E5EB651AA3}"/>
              </a:ext>
            </a:extLst>
          </p:cNvPr>
          <p:cNvPicPr>
            <a:picLocks noChangeAspect="1"/>
          </p:cNvPicPr>
          <p:nvPr/>
        </p:nvPicPr>
        <p:blipFill>
          <a:blip r:embed="rId4"/>
          <a:stretch>
            <a:fillRect/>
          </a:stretch>
        </p:blipFill>
        <p:spPr>
          <a:xfrm>
            <a:off x="5930299" y="400936"/>
            <a:ext cx="3082794" cy="1736235"/>
          </a:xfrm>
          <a:prstGeom prst="rect">
            <a:avLst/>
          </a:prstGeom>
        </p:spPr>
      </p:pic>
      <p:pic>
        <p:nvPicPr>
          <p:cNvPr id="11" name="Picture 10">
            <a:extLst>
              <a:ext uri="{FF2B5EF4-FFF2-40B4-BE49-F238E27FC236}">
                <a16:creationId xmlns:a16="http://schemas.microsoft.com/office/drawing/2014/main" id="{F46EB25D-CA4E-53A9-573B-9BF8CABCA876}"/>
              </a:ext>
            </a:extLst>
          </p:cNvPr>
          <p:cNvPicPr>
            <a:picLocks noChangeAspect="1"/>
          </p:cNvPicPr>
          <p:nvPr/>
        </p:nvPicPr>
        <p:blipFill>
          <a:blip r:embed="rId5"/>
          <a:stretch>
            <a:fillRect/>
          </a:stretch>
        </p:blipFill>
        <p:spPr>
          <a:xfrm>
            <a:off x="5932411" y="2499021"/>
            <a:ext cx="2938532" cy="3694156"/>
          </a:xfrm>
          <a:prstGeom prst="rect">
            <a:avLst/>
          </a:prstGeom>
        </p:spPr>
      </p:pic>
      <p:sp>
        <p:nvSpPr>
          <p:cNvPr id="13" name="TextBox 12">
            <a:extLst>
              <a:ext uri="{FF2B5EF4-FFF2-40B4-BE49-F238E27FC236}">
                <a16:creationId xmlns:a16="http://schemas.microsoft.com/office/drawing/2014/main" id="{34DBDEE2-F698-187F-41E6-C292C231C302}"/>
              </a:ext>
            </a:extLst>
          </p:cNvPr>
          <p:cNvSpPr txBox="1"/>
          <p:nvPr/>
        </p:nvSpPr>
        <p:spPr>
          <a:xfrm>
            <a:off x="8833070" y="2126673"/>
            <a:ext cx="2831737" cy="307777"/>
          </a:xfrm>
          <a:prstGeom prst="rect">
            <a:avLst/>
          </a:prstGeom>
          <a:noFill/>
        </p:spPr>
        <p:txBody>
          <a:bodyPr wrap="none" lIns="91440" tIns="45720" rIns="91440" bIns="45720" rtlCol="0" anchor="t">
            <a:spAutoFit/>
          </a:bodyPr>
          <a:lstStyle/>
          <a:p>
            <a:r>
              <a:rPr lang="en-US" sz="1400">
                <a:cs typeface="Calibri"/>
              </a:rPr>
              <a:t>Average Scene Duration – 20 videos </a:t>
            </a:r>
          </a:p>
        </p:txBody>
      </p:sp>
      <p:sp>
        <p:nvSpPr>
          <p:cNvPr id="15" name="TextBox 14">
            <a:extLst>
              <a:ext uri="{FF2B5EF4-FFF2-40B4-BE49-F238E27FC236}">
                <a16:creationId xmlns:a16="http://schemas.microsoft.com/office/drawing/2014/main" id="{8E316E55-BC59-ADAD-6F40-AAC931C3B483}"/>
              </a:ext>
            </a:extLst>
          </p:cNvPr>
          <p:cNvSpPr txBox="1"/>
          <p:nvPr/>
        </p:nvSpPr>
        <p:spPr>
          <a:xfrm>
            <a:off x="5924140" y="2167252"/>
            <a:ext cx="1567865" cy="307777"/>
          </a:xfrm>
          <a:prstGeom prst="rect">
            <a:avLst/>
          </a:prstGeom>
          <a:noFill/>
        </p:spPr>
        <p:txBody>
          <a:bodyPr wrap="none" rtlCol="0">
            <a:spAutoFit/>
          </a:bodyPr>
          <a:lstStyle/>
          <a:p>
            <a:r>
              <a:rPr lang="en-US" sz="1400"/>
              <a:t>Sentiment Analysis</a:t>
            </a:r>
          </a:p>
        </p:txBody>
      </p:sp>
      <p:sp>
        <p:nvSpPr>
          <p:cNvPr id="17" name="TextBox 16">
            <a:extLst>
              <a:ext uri="{FF2B5EF4-FFF2-40B4-BE49-F238E27FC236}">
                <a16:creationId xmlns:a16="http://schemas.microsoft.com/office/drawing/2014/main" id="{8DDADB5A-B796-8C56-8C2F-3A919438E8DD}"/>
              </a:ext>
            </a:extLst>
          </p:cNvPr>
          <p:cNvSpPr txBox="1"/>
          <p:nvPr/>
        </p:nvSpPr>
        <p:spPr>
          <a:xfrm>
            <a:off x="5928685" y="6214237"/>
            <a:ext cx="2105448" cy="338554"/>
          </a:xfrm>
          <a:prstGeom prst="rect">
            <a:avLst/>
          </a:prstGeom>
          <a:noFill/>
        </p:spPr>
        <p:txBody>
          <a:bodyPr wrap="none" rtlCol="0">
            <a:spAutoFit/>
          </a:bodyPr>
          <a:lstStyle/>
          <a:p>
            <a:r>
              <a:rPr lang="en-US" sz="1600"/>
              <a:t>Word Confidence Level</a:t>
            </a:r>
          </a:p>
        </p:txBody>
      </p:sp>
      <p:sp>
        <p:nvSpPr>
          <p:cNvPr id="19" name="TextBox 18">
            <a:extLst>
              <a:ext uri="{FF2B5EF4-FFF2-40B4-BE49-F238E27FC236}">
                <a16:creationId xmlns:a16="http://schemas.microsoft.com/office/drawing/2014/main" id="{6234AF9D-D8BB-1E6A-AA0B-646CF65F104F}"/>
              </a:ext>
            </a:extLst>
          </p:cNvPr>
          <p:cNvSpPr txBox="1"/>
          <p:nvPr/>
        </p:nvSpPr>
        <p:spPr>
          <a:xfrm>
            <a:off x="7725974" y="26499"/>
            <a:ext cx="2404899" cy="369332"/>
          </a:xfrm>
          <a:prstGeom prst="rect">
            <a:avLst/>
          </a:prstGeom>
          <a:noFill/>
        </p:spPr>
        <p:txBody>
          <a:bodyPr wrap="square" lIns="91440" tIns="45720" rIns="91440" bIns="45720" rtlCol="0" anchor="t">
            <a:spAutoFit/>
          </a:bodyPr>
          <a:lstStyle/>
          <a:p>
            <a:r>
              <a:rPr lang="en-US" b="1"/>
              <a:t>Sample Results:-  </a:t>
            </a:r>
            <a:endParaRPr lang="en-US"/>
          </a:p>
        </p:txBody>
      </p:sp>
      <p:pic>
        <p:nvPicPr>
          <p:cNvPr id="2" name="Picture 2" descr="Chart&#10;&#10;Description automatically generated">
            <a:extLst>
              <a:ext uri="{FF2B5EF4-FFF2-40B4-BE49-F238E27FC236}">
                <a16:creationId xmlns:a16="http://schemas.microsoft.com/office/drawing/2014/main" id="{72150DCC-B8EA-4D8F-827C-D806ED72EE5D}"/>
              </a:ext>
            </a:extLst>
          </p:cNvPr>
          <p:cNvPicPr>
            <a:picLocks noChangeAspect="1"/>
          </p:cNvPicPr>
          <p:nvPr/>
        </p:nvPicPr>
        <p:blipFill>
          <a:blip r:embed="rId6"/>
          <a:stretch>
            <a:fillRect/>
          </a:stretch>
        </p:blipFill>
        <p:spPr>
          <a:xfrm>
            <a:off x="8874369" y="390004"/>
            <a:ext cx="2872153" cy="1734872"/>
          </a:xfrm>
          <a:prstGeom prst="rect">
            <a:avLst/>
          </a:prstGeom>
        </p:spPr>
      </p:pic>
    </p:spTree>
    <p:extLst>
      <p:ext uri="{BB962C8B-B14F-4D97-AF65-F5344CB8AC3E}">
        <p14:creationId xmlns:p14="http://schemas.microsoft.com/office/powerpoint/2010/main" val="3972095115"/>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F18C7DA-E148-73C1-E9D7-D1D7635D3181}"/>
              </a:ext>
            </a:extLst>
          </p:cNvPr>
          <p:cNvSpPr txBox="1"/>
          <p:nvPr/>
        </p:nvSpPr>
        <p:spPr>
          <a:xfrm>
            <a:off x="715992" y="456244"/>
            <a:ext cx="6145185" cy="6361742"/>
          </a:xfrm>
          <a:prstGeom prst="rect">
            <a:avLst/>
          </a:prstGeom>
          <a:noFill/>
        </p:spPr>
        <p:txBody>
          <a:bodyPr wrap="square" lIns="91440" tIns="45720" rIns="91440" bIns="45720" anchor="t">
            <a:spAutoFit/>
          </a:bodyPr>
          <a:lstStyle/>
          <a:p>
            <a:pPr>
              <a:lnSpc>
                <a:spcPct val="90000"/>
              </a:lnSpc>
            </a:pPr>
            <a:r>
              <a:rPr lang="en-US" sz="2400" b="1">
                <a:latin typeface="Calibri" panose="020F0502020204030204" pitchFamily="34" charset="0"/>
                <a:cs typeface="Calibri" panose="020F0502020204030204" pitchFamily="34" charset="0"/>
              </a:rPr>
              <a:t>Musical Features Extraction:-</a:t>
            </a:r>
          </a:p>
          <a:p>
            <a:pPr marL="342900" lvl="1" indent="-228600">
              <a:lnSpc>
                <a:spcPct val="90000"/>
              </a:lnSpc>
              <a:spcBef>
                <a:spcPts val="600"/>
              </a:spcBef>
              <a:spcAft>
                <a:spcPts val="1200"/>
              </a:spcAft>
              <a:buFont typeface="Arial" panose="020B0604020202020204" pitchFamily="34" charset="0"/>
              <a:buChar char="•"/>
            </a:pPr>
            <a:r>
              <a:rPr lang="en-US" sz="1600">
                <a:latin typeface="Calibri" panose="020F0502020204030204" pitchFamily="34" charset="0"/>
                <a:cs typeface="Calibri" panose="020F0502020204030204" pitchFamily="34" charset="0"/>
              </a:rPr>
              <a:t>The algorithm extracts musical features. Output is depicted in a JSON format. </a:t>
            </a:r>
          </a:p>
          <a:p>
            <a:pPr marL="342900" lvl="1" indent="-228600">
              <a:lnSpc>
                <a:spcPct val="90000"/>
              </a:lnSpc>
              <a:spcBef>
                <a:spcPts val="600"/>
              </a:spcBef>
              <a:spcAft>
                <a:spcPts val="1200"/>
              </a:spcAft>
              <a:buFont typeface="Arial" panose="020B0604020202020204" pitchFamily="34" charset="0"/>
              <a:buChar char="•"/>
            </a:pPr>
            <a:r>
              <a:rPr lang="en-US" sz="1600">
                <a:latin typeface="Calibri" panose="020F0502020204030204" pitchFamily="34" charset="0"/>
                <a:cs typeface="Calibri" panose="020F0502020204030204" pitchFamily="34" charset="0"/>
              </a:rPr>
              <a:t>Analyzed over 100 videos and performed the validation and testing using batches of videos, in iterations of 10, 20, 50 to improve the accuracy. </a:t>
            </a:r>
          </a:p>
          <a:p>
            <a:pPr marL="342900" lvl="1" indent="-228600">
              <a:lnSpc>
                <a:spcPct val="90000"/>
              </a:lnSpc>
              <a:spcBef>
                <a:spcPts val="600"/>
              </a:spcBef>
              <a:spcAft>
                <a:spcPts val="1200"/>
              </a:spcAft>
              <a:buFont typeface="Arial" panose="020B0604020202020204" pitchFamily="34" charset="0"/>
              <a:buChar char="•"/>
            </a:pPr>
            <a:r>
              <a:rPr lang="en-US" sz="1600">
                <a:latin typeface="Calibri" panose="020F0502020204030204" pitchFamily="34" charset="0"/>
                <a:cs typeface="Calibri" panose="020F0502020204030204" pitchFamily="34" charset="0"/>
              </a:rPr>
              <a:t>We used first batch of videos for training, second batch for testing, and third batch for validation. </a:t>
            </a:r>
          </a:p>
          <a:p>
            <a:pPr marL="342900" lvl="1" indent="-228600">
              <a:lnSpc>
                <a:spcPct val="90000"/>
              </a:lnSpc>
              <a:spcBef>
                <a:spcPts val="600"/>
              </a:spcBef>
              <a:spcAft>
                <a:spcPts val="1200"/>
              </a:spcAft>
              <a:buFont typeface="Arial" panose="020B0604020202020204" pitchFamily="34" charset="0"/>
              <a:buChar char="•"/>
            </a:pPr>
            <a:r>
              <a:rPr lang="en-US" sz="1600">
                <a:latin typeface="Calibri" panose="020F0502020204030204" pitchFamily="34" charset="0"/>
                <a:cs typeface="Calibri" panose="020F0502020204030204" pitchFamily="34" charset="0"/>
              </a:rPr>
              <a:t>However, it resulted in same accuracy and were not able to further improve it. Got an accuracy ranging 75% to 90%. The algorithm analyzed the sound as part of video. </a:t>
            </a:r>
          </a:p>
          <a:p>
            <a:pPr marL="114300" lvl="1">
              <a:lnSpc>
                <a:spcPct val="90000"/>
              </a:lnSpc>
              <a:spcBef>
                <a:spcPts val="600"/>
              </a:spcBef>
              <a:spcAft>
                <a:spcPts val="1200"/>
              </a:spcAft>
            </a:pPr>
            <a:r>
              <a:rPr lang="en-US" sz="1400" b="1">
                <a:latin typeface="Calibri" panose="020F0502020204030204" pitchFamily="34" charset="0"/>
                <a:cs typeface="Calibri" panose="020F0502020204030204" pitchFamily="34" charset="0"/>
              </a:rPr>
              <a:t>Sample results</a:t>
            </a:r>
            <a:endParaRPr lang="en-US" sz="1400">
              <a:highlight>
                <a:srgbClr val="FFFF00"/>
              </a:highlight>
              <a:latin typeface="Calibri" panose="020F0502020204030204" pitchFamily="34" charset="0"/>
              <a:cs typeface="Calibri" panose="020F0502020204030204" pitchFamily="34" charset="0"/>
            </a:endParaRP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Height and Width of video = 1080 * 1920</a:t>
            </a:r>
            <a:endParaRPr lang="en-US">
              <a:latin typeface="Calibri" panose="020F0502020204030204" pitchFamily="34" charset="0"/>
              <a:ea typeface="Calibri" panose="020F0502020204030204"/>
              <a:cs typeface="Calibri" panose="020F0502020204030204" pitchFamily="34" charset="0"/>
            </a:endParaRP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Duration = 14.4 seconds</a:t>
            </a: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Codec = AAC, bitrate</a:t>
            </a: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Scale = G Minor</a:t>
            </a: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Loudness = 21.37 dB</a:t>
            </a: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BPM = 136.36</a:t>
            </a: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Era = 80s</a:t>
            </a: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Genre =  Rock, Hip Hop, Alternative</a:t>
            </a:r>
          </a:p>
          <a:p>
            <a:pPr marL="342900" lvl="1" indent="-228600">
              <a:lnSpc>
                <a:spcPct val="90000"/>
              </a:lnSpc>
              <a:spcAft>
                <a:spcPct val="15000"/>
              </a:spcAft>
              <a:buFont typeface="Arial" panose="020B0604020202020204" pitchFamily="34" charset="0"/>
              <a:buChar char="•"/>
            </a:pPr>
            <a:r>
              <a:rPr lang="en-US" sz="1600">
                <a:latin typeface="Calibri" panose="020F0502020204030204" pitchFamily="34" charset="0"/>
                <a:cs typeface="Calibri" panose="020F0502020204030204" pitchFamily="34" charset="0"/>
              </a:rPr>
              <a:t>Instruments = Guitar, Drum, Synth, Vocals</a:t>
            </a:r>
          </a:p>
        </p:txBody>
      </p:sp>
      <p:sp>
        <p:nvSpPr>
          <p:cNvPr id="16" name="TextBox 15">
            <a:extLst>
              <a:ext uri="{FF2B5EF4-FFF2-40B4-BE49-F238E27FC236}">
                <a16:creationId xmlns:a16="http://schemas.microsoft.com/office/drawing/2014/main" id="{4BEDC294-A779-DF2E-178C-62AC094AF704}"/>
              </a:ext>
            </a:extLst>
          </p:cNvPr>
          <p:cNvSpPr txBox="1"/>
          <p:nvPr/>
        </p:nvSpPr>
        <p:spPr>
          <a:xfrm>
            <a:off x="705757" y="42693"/>
            <a:ext cx="5785757" cy="47981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2400" b="1">
                <a:latin typeface="Helvetica"/>
                <a:cs typeface="Calibri Light"/>
              </a:rPr>
              <a:t>Our Result: Production features</a:t>
            </a:r>
          </a:p>
        </p:txBody>
      </p:sp>
      <p:sp>
        <p:nvSpPr>
          <p:cNvPr id="18" name="Rectangle 17">
            <a:extLst>
              <a:ext uri="{FF2B5EF4-FFF2-40B4-BE49-F238E27FC236}">
                <a16:creationId xmlns:a16="http://schemas.microsoft.com/office/drawing/2014/main" id="{83B46DA7-AE5E-245E-CCF1-F92197441DAE}"/>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866DCFD-9158-E824-E4A7-B0BD1506CFDF}"/>
              </a:ext>
            </a:extLst>
          </p:cNvPr>
          <p:cNvPicPr>
            <a:picLocks noChangeAspect="1"/>
          </p:cNvPicPr>
          <p:nvPr/>
        </p:nvPicPr>
        <p:blipFill>
          <a:blip r:embed="rId2"/>
          <a:stretch>
            <a:fillRect/>
          </a:stretch>
        </p:blipFill>
        <p:spPr>
          <a:xfrm>
            <a:off x="6851334" y="111290"/>
            <a:ext cx="2500504" cy="3635143"/>
          </a:xfrm>
          <a:prstGeom prst="rect">
            <a:avLst/>
          </a:prstGeom>
        </p:spPr>
      </p:pic>
      <p:pic>
        <p:nvPicPr>
          <p:cNvPr id="9" name="Picture 8">
            <a:extLst>
              <a:ext uri="{FF2B5EF4-FFF2-40B4-BE49-F238E27FC236}">
                <a16:creationId xmlns:a16="http://schemas.microsoft.com/office/drawing/2014/main" id="{CE624BC4-BA98-7929-C158-151D38DB0090}"/>
              </a:ext>
            </a:extLst>
          </p:cNvPr>
          <p:cNvPicPr>
            <a:picLocks noChangeAspect="1"/>
          </p:cNvPicPr>
          <p:nvPr/>
        </p:nvPicPr>
        <p:blipFill>
          <a:blip r:embed="rId3"/>
          <a:stretch>
            <a:fillRect/>
          </a:stretch>
        </p:blipFill>
        <p:spPr>
          <a:xfrm>
            <a:off x="9475546" y="111290"/>
            <a:ext cx="2499389" cy="3646125"/>
          </a:xfrm>
          <a:prstGeom prst="rect">
            <a:avLst/>
          </a:prstGeom>
        </p:spPr>
      </p:pic>
      <p:pic>
        <p:nvPicPr>
          <p:cNvPr id="10" name="Picture 9">
            <a:extLst>
              <a:ext uri="{FF2B5EF4-FFF2-40B4-BE49-F238E27FC236}">
                <a16:creationId xmlns:a16="http://schemas.microsoft.com/office/drawing/2014/main" id="{F6F6B584-59B0-1769-DA29-EA1CDB32ABE1}"/>
              </a:ext>
            </a:extLst>
          </p:cNvPr>
          <p:cNvPicPr>
            <a:picLocks noChangeAspect="1"/>
          </p:cNvPicPr>
          <p:nvPr/>
        </p:nvPicPr>
        <p:blipFill>
          <a:blip r:embed="rId4"/>
          <a:stretch>
            <a:fillRect/>
          </a:stretch>
        </p:blipFill>
        <p:spPr>
          <a:xfrm>
            <a:off x="6851334" y="4034790"/>
            <a:ext cx="5131914" cy="2479530"/>
          </a:xfrm>
          <a:prstGeom prst="rect">
            <a:avLst/>
          </a:prstGeom>
        </p:spPr>
      </p:pic>
      <p:sp>
        <p:nvSpPr>
          <p:cNvPr id="11" name="TextBox 10">
            <a:extLst>
              <a:ext uri="{FF2B5EF4-FFF2-40B4-BE49-F238E27FC236}">
                <a16:creationId xmlns:a16="http://schemas.microsoft.com/office/drawing/2014/main" id="{12ED9F6C-77E0-56FF-19DC-7630B11732C5}"/>
              </a:ext>
            </a:extLst>
          </p:cNvPr>
          <p:cNvSpPr txBox="1"/>
          <p:nvPr/>
        </p:nvSpPr>
        <p:spPr>
          <a:xfrm>
            <a:off x="6942230" y="6488668"/>
            <a:ext cx="5249770" cy="369332"/>
          </a:xfrm>
          <a:prstGeom prst="rect">
            <a:avLst/>
          </a:prstGeom>
          <a:noFill/>
        </p:spPr>
        <p:txBody>
          <a:bodyPr wrap="none" rtlCol="0">
            <a:spAutoFit/>
          </a:bodyPr>
          <a:lstStyle/>
          <a:p>
            <a:r>
              <a:rPr lang="en-US"/>
              <a:t>Count of instruments detected for a batch of 5 videos </a:t>
            </a:r>
          </a:p>
        </p:txBody>
      </p:sp>
      <p:sp>
        <p:nvSpPr>
          <p:cNvPr id="13" name="TextBox 12">
            <a:extLst>
              <a:ext uri="{FF2B5EF4-FFF2-40B4-BE49-F238E27FC236}">
                <a16:creationId xmlns:a16="http://schemas.microsoft.com/office/drawing/2014/main" id="{F1038E8C-8899-7037-C024-22B2E8CC0998}"/>
              </a:ext>
            </a:extLst>
          </p:cNvPr>
          <p:cNvSpPr txBox="1"/>
          <p:nvPr/>
        </p:nvSpPr>
        <p:spPr>
          <a:xfrm>
            <a:off x="6792406" y="3758923"/>
            <a:ext cx="5079660" cy="369332"/>
          </a:xfrm>
          <a:prstGeom prst="rect">
            <a:avLst/>
          </a:prstGeom>
          <a:noFill/>
        </p:spPr>
        <p:txBody>
          <a:bodyPr wrap="none" rtlCol="0">
            <a:spAutoFit/>
          </a:bodyPr>
          <a:lstStyle/>
          <a:p>
            <a:r>
              <a:rPr lang="en-US"/>
              <a:t>Sample Results: Musical Features and Video analysis</a:t>
            </a:r>
          </a:p>
        </p:txBody>
      </p:sp>
    </p:spTree>
    <p:extLst>
      <p:ext uri="{BB962C8B-B14F-4D97-AF65-F5344CB8AC3E}">
        <p14:creationId xmlns:p14="http://schemas.microsoft.com/office/powerpoint/2010/main" val="414140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9A81DC-5887-862F-231D-C9972A2F4203}"/>
              </a:ext>
            </a:extLst>
          </p:cNvPr>
          <p:cNvSpPr txBox="1"/>
          <p:nvPr/>
        </p:nvSpPr>
        <p:spPr>
          <a:xfrm>
            <a:off x="5773947" y="1331343"/>
            <a:ext cx="4109049" cy="7540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sz="2400">
              <a:cs typeface="Arial"/>
            </a:endParaRPr>
          </a:p>
          <a:p>
            <a:pPr>
              <a:buChar char="•"/>
            </a:pPr>
            <a:endParaRPr lang="en-US" sz="1900">
              <a:cs typeface="Arial"/>
            </a:endParaRPr>
          </a:p>
        </p:txBody>
      </p:sp>
      <p:sp>
        <p:nvSpPr>
          <p:cNvPr id="7" name="TextBox 6">
            <a:extLst>
              <a:ext uri="{FF2B5EF4-FFF2-40B4-BE49-F238E27FC236}">
                <a16:creationId xmlns:a16="http://schemas.microsoft.com/office/drawing/2014/main" id="{8C0DA342-8CC7-C6C5-B968-29AE698ABE5C}"/>
              </a:ext>
            </a:extLst>
          </p:cNvPr>
          <p:cNvSpPr txBox="1"/>
          <p:nvPr/>
        </p:nvSpPr>
        <p:spPr>
          <a:xfrm>
            <a:off x="665347" y="4807"/>
            <a:ext cx="10556240" cy="584775"/>
          </a:xfrm>
          <a:prstGeom prst="rect">
            <a:avLst/>
          </a:prstGeom>
          <a:noFill/>
        </p:spPr>
        <p:txBody>
          <a:bodyPr wrap="square" lIns="91440" tIns="45720" rIns="91440" bIns="45720" rtlCol="0" anchor="t">
            <a:spAutoFit/>
          </a:bodyPr>
          <a:lstStyle/>
          <a:p>
            <a:r>
              <a:rPr lang="en-US" sz="3200" b="1">
                <a:latin typeface="Calibri" panose="020F0502020204030204" pitchFamily="34" charset="0"/>
                <a:cs typeface="Calibri" panose="020F0502020204030204" pitchFamily="34" charset="0"/>
              </a:rPr>
              <a:t>Production</a:t>
            </a:r>
            <a:r>
              <a:rPr lang="en-US" sz="2000" b="1">
                <a:latin typeface="Calibri" panose="020F0502020204030204" pitchFamily="34" charset="0"/>
                <a:cs typeface="Calibri" panose="020F0502020204030204" pitchFamily="34" charset="0"/>
              </a:rPr>
              <a:t> </a:t>
            </a:r>
            <a:r>
              <a:rPr lang="en-US" sz="3200" b="1">
                <a:latin typeface="Calibri" panose="020F0502020204030204" pitchFamily="34" charset="0"/>
                <a:cs typeface="Calibri" panose="020F0502020204030204" pitchFamily="34" charset="0"/>
              </a:rPr>
              <a:t>features attempted, but need more work</a:t>
            </a:r>
          </a:p>
        </p:txBody>
      </p:sp>
      <p:sp>
        <p:nvSpPr>
          <p:cNvPr id="9" name="Rectangle 8">
            <a:extLst>
              <a:ext uri="{FF2B5EF4-FFF2-40B4-BE49-F238E27FC236}">
                <a16:creationId xmlns:a16="http://schemas.microsoft.com/office/drawing/2014/main" id="{B0F59A93-1A24-8627-98F3-8A337FBC1AE4}"/>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525E6D7-7A06-9307-6366-03EE41FF10F2}"/>
              </a:ext>
            </a:extLst>
          </p:cNvPr>
          <p:cNvSpPr txBox="1"/>
          <p:nvPr/>
        </p:nvSpPr>
        <p:spPr>
          <a:xfrm>
            <a:off x="715992" y="589582"/>
            <a:ext cx="10556240" cy="5561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Aft>
                <a:spcPts val="600"/>
              </a:spcAft>
              <a:buFont typeface="Arial"/>
              <a:buChar char="•"/>
            </a:pPr>
            <a:r>
              <a:rPr lang="en-US" sz="2800" b="1" u="sng">
                <a:latin typeface="Calibri"/>
                <a:cs typeface="Calibri"/>
              </a:rPr>
              <a:t>Gender Detection</a:t>
            </a:r>
            <a:endParaRPr lang="en-US" sz="2800">
              <a:latin typeface="Calibri"/>
              <a:cs typeface="Calibri"/>
            </a:endParaRPr>
          </a:p>
          <a:p>
            <a:pPr marL="285750" indent="-285750">
              <a:lnSpc>
                <a:spcPct val="90000"/>
              </a:lnSpc>
              <a:spcAft>
                <a:spcPts val="600"/>
              </a:spcAft>
              <a:buFont typeface="Arial"/>
              <a:buChar char="•"/>
            </a:pPr>
            <a:r>
              <a:rPr lang="en-US" sz="2000">
                <a:latin typeface="Calibri"/>
                <a:cs typeface="Calibri"/>
              </a:rPr>
              <a:t>The feature was attempted but the desired result was not achieved</a:t>
            </a:r>
            <a:r>
              <a:rPr lang="en-US" sz="2000" b="1">
                <a:latin typeface="Calibri"/>
                <a:cs typeface="Calibri"/>
              </a:rPr>
              <a:t>. </a:t>
            </a:r>
            <a:endParaRPr lang="en-US" sz="2000">
              <a:latin typeface="Calibri"/>
              <a:cs typeface="Calibri"/>
            </a:endParaRPr>
          </a:p>
          <a:p>
            <a:pPr marL="285750" indent="-228600">
              <a:lnSpc>
                <a:spcPct val="90000"/>
              </a:lnSpc>
              <a:spcAft>
                <a:spcPts val="600"/>
              </a:spcAft>
              <a:buFont typeface="Arial,Sans-Serif"/>
              <a:buChar char="•"/>
            </a:pPr>
            <a:endParaRPr lang="en-US" sz="2000">
              <a:latin typeface="Calibri"/>
              <a:cs typeface="Calibri"/>
            </a:endParaRPr>
          </a:p>
          <a:p>
            <a:pPr marL="285750" indent="-285750">
              <a:lnSpc>
                <a:spcPct val="90000"/>
              </a:lnSpc>
              <a:spcAft>
                <a:spcPts val="600"/>
              </a:spcAft>
              <a:buFont typeface="Arial"/>
              <a:buChar char="•"/>
            </a:pPr>
            <a:r>
              <a:rPr lang="en-US" sz="2800" b="1">
                <a:latin typeface="Calibri"/>
                <a:cs typeface="Calibri"/>
              </a:rPr>
              <a:t>Limitation: </a:t>
            </a:r>
            <a:endParaRPr lang="en-US" sz="2800">
              <a:latin typeface="Calibri"/>
              <a:cs typeface="Calibri"/>
            </a:endParaRPr>
          </a:p>
          <a:p>
            <a:pPr marL="285750" indent="-228600">
              <a:lnSpc>
                <a:spcPct val="90000"/>
              </a:lnSpc>
              <a:spcAft>
                <a:spcPts val="600"/>
              </a:spcAft>
              <a:buFont typeface="Arial,Sans-Serif"/>
              <a:buChar char="•"/>
            </a:pPr>
            <a:r>
              <a:rPr lang="en-US" sz="2000">
                <a:latin typeface="Calibri"/>
                <a:cs typeface="Calibri"/>
              </a:rPr>
              <a:t>Multiple audio files test indicated that the code could capture the first speaker in the video but when there are multiple speakers, it only detects the first speaker. </a:t>
            </a:r>
          </a:p>
          <a:p>
            <a:pPr marL="285750" indent="-228600">
              <a:lnSpc>
                <a:spcPct val="90000"/>
              </a:lnSpc>
              <a:spcAft>
                <a:spcPts val="600"/>
              </a:spcAft>
              <a:buFont typeface="Arial,Sans-Serif"/>
              <a:buChar char="•"/>
            </a:pPr>
            <a:r>
              <a:rPr lang="en-US" sz="2000">
                <a:latin typeface="Calibri"/>
                <a:cs typeface="Calibri"/>
              </a:rPr>
              <a:t>Inability to synchronize the Rapid API with Python</a:t>
            </a:r>
          </a:p>
          <a:p>
            <a:pPr marL="285750" indent="-228600">
              <a:lnSpc>
                <a:spcPct val="90000"/>
              </a:lnSpc>
              <a:spcAft>
                <a:spcPts val="600"/>
              </a:spcAft>
              <a:buFont typeface="Arial,Sans-Serif"/>
              <a:buChar char="•"/>
            </a:pPr>
            <a:endParaRPr lang="en-US" sz="2400">
              <a:latin typeface="Calibri"/>
              <a:cs typeface="Calibri"/>
            </a:endParaRPr>
          </a:p>
          <a:p>
            <a:pPr marL="285750" indent="-285750">
              <a:lnSpc>
                <a:spcPct val="90000"/>
              </a:lnSpc>
              <a:spcAft>
                <a:spcPts val="600"/>
              </a:spcAft>
              <a:buFont typeface="Arial"/>
              <a:buChar char="•"/>
            </a:pPr>
            <a:r>
              <a:rPr lang="en-US" sz="2800" b="1" u="sng">
                <a:latin typeface="Calibri"/>
                <a:cs typeface="Calibri"/>
              </a:rPr>
              <a:t>Automated Tabulated outputs for feature extraction</a:t>
            </a:r>
            <a:endParaRPr lang="en-US" sz="2800">
              <a:latin typeface="Calibri"/>
              <a:cs typeface="Calibri"/>
            </a:endParaRPr>
          </a:p>
          <a:p>
            <a:pPr marL="285750" indent="-285750">
              <a:lnSpc>
                <a:spcPct val="90000"/>
              </a:lnSpc>
              <a:spcAft>
                <a:spcPts val="600"/>
              </a:spcAft>
              <a:buFont typeface="Arial"/>
              <a:buChar char="•"/>
            </a:pPr>
            <a:r>
              <a:rPr lang="en-US" sz="2800" b="1" u="sng">
                <a:latin typeface="Calibri"/>
                <a:cs typeface="Calibri"/>
              </a:rPr>
              <a:t>Limitation:</a:t>
            </a:r>
            <a:endParaRPr lang="en-US" sz="2800">
              <a:latin typeface="Calibri"/>
              <a:cs typeface="Calibri"/>
            </a:endParaRPr>
          </a:p>
          <a:p>
            <a:r>
              <a:rPr lang="en-US" sz="2000">
                <a:latin typeface="Arial"/>
                <a:cs typeface="Arial"/>
              </a:rPr>
              <a:t>•</a:t>
            </a:r>
            <a:r>
              <a:rPr lang="en-US" sz="2000">
                <a:cs typeface="Calibri"/>
              </a:rPr>
              <a:t>Began using Spreadsheet API, and had the output was neat and precise. </a:t>
            </a:r>
            <a:endParaRPr lang="en-US"/>
          </a:p>
          <a:p>
            <a:r>
              <a:rPr lang="en-US" sz="2000">
                <a:latin typeface="Arial"/>
                <a:cs typeface="Arial"/>
              </a:rPr>
              <a:t>•</a:t>
            </a:r>
            <a:r>
              <a:rPr lang="en-US" sz="2000">
                <a:cs typeface="Calibri"/>
              </a:rPr>
              <a:t>However, it was time-consuming and required multiple runs of iterations, and also faced immense crashes in the process. </a:t>
            </a:r>
            <a:endParaRPr lang="en-US"/>
          </a:p>
          <a:p>
            <a:r>
              <a:rPr lang="en-US" sz="2000">
                <a:latin typeface="Arial"/>
                <a:cs typeface="Arial"/>
              </a:rPr>
              <a:t>•</a:t>
            </a:r>
            <a:r>
              <a:rPr lang="en-US" sz="2000">
                <a:cs typeface="Calibri"/>
              </a:rPr>
              <a:t>Hence, we switched to using CSV output. </a:t>
            </a:r>
            <a:endParaRPr lang="en-US"/>
          </a:p>
          <a:p>
            <a:pPr>
              <a:lnSpc>
                <a:spcPct val="90000"/>
              </a:lnSpc>
              <a:spcAft>
                <a:spcPts val="600"/>
              </a:spcAft>
              <a:buFont typeface="Arial"/>
            </a:pPr>
            <a:endParaRPr lang="en-US" sz="2000">
              <a:cs typeface="Calibri"/>
            </a:endParaRPr>
          </a:p>
        </p:txBody>
      </p:sp>
    </p:spTree>
    <p:extLst>
      <p:ext uri="{BB962C8B-B14F-4D97-AF65-F5344CB8AC3E}">
        <p14:creationId xmlns:p14="http://schemas.microsoft.com/office/powerpoint/2010/main" val="1703625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13F019E6-546B-1CC6-C8D4-1D30CA4B0C25}"/>
              </a:ext>
            </a:extLst>
          </p:cNvPr>
          <p:cNvPicPr>
            <a:picLocks noChangeAspect="1"/>
          </p:cNvPicPr>
          <p:nvPr/>
        </p:nvPicPr>
        <p:blipFill rotWithShape="1">
          <a:blip r:embed="rId2"/>
          <a:srcRect l="13411" t="1512" r="13084" b="6149"/>
          <a:stretch/>
        </p:blipFill>
        <p:spPr>
          <a:xfrm>
            <a:off x="6633647" y="864"/>
            <a:ext cx="5554759" cy="6855206"/>
          </a:xfrm>
          <a:prstGeom prst="rect">
            <a:avLst/>
          </a:prstGeom>
        </p:spPr>
      </p:pic>
      <p:sp>
        <p:nvSpPr>
          <p:cNvPr id="2" name="Slide Number Placeholder 1">
            <a:extLst>
              <a:ext uri="{FF2B5EF4-FFF2-40B4-BE49-F238E27FC236}">
                <a16:creationId xmlns:a16="http://schemas.microsoft.com/office/drawing/2014/main" id="{1BFA39ED-C793-769F-70FF-37A1FFA6BD14}"/>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8" name="Content Placeholder 2">
            <a:extLst>
              <a:ext uri="{FF2B5EF4-FFF2-40B4-BE49-F238E27FC236}">
                <a16:creationId xmlns:a16="http://schemas.microsoft.com/office/drawing/2014/main" id="{FC599FE6-3E24-022B-9D50-48A9F119A3F6}"/>
              </a:ext>
            </a:extLst>
          </p:cNvPr>
          <p:cNvSpPr>
            <a:spLocks noGrp="1"/>
          </p:cNvSpPr>
          <p:nvPr>
            <p:ph idx="1"/>
          </p:nvPr>
        </p:nvSpPr>
        <p:spPr>
          <a:xfrm>
            <a:off x="729341" y="1202021"/>
            <a:ext cx="5182134" cy="5075750"/>
          </a:xfrm>
        </p:spPr>
        <p:txBody>
          <a:bodyPr anchor="ctr">
            <a:normAutofit/>
          </a:bodyPr>
          <a:lstStyle/>
          <a:p>
            <a:pPr marL="0" indent="0">
              <a:buNone/>
            </a:pPr>
            <a:r>
              <a:rPr lang="en-US" sz="3200" b="1">
                <a:latin typeface="Calibri" panose="020F0502020204030204" pitchFamily="34" charset="0"/>
                <a:cs typeface="Calibri" panose="020F0502020204030204" pitchFamily="34" charset="0"/>
              </a:rPr>
              <a:t>Results: Content Features</a:t>
            </a:r>
          </a:p>
        </p:txBody>
      </p:sp>
    </p:spTree>
    <p:extLst>
      <p:ext uri="{BB962C8B-B14F-4D97-AF65-F5344CB8AC3E}">
        <p14:creationId xmlns:p14="http://schemas.microsoft.com/office/powerpoint/2010/main" val="395857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770836" y="394572"/>
            <a:ext cx="10650328" cy="707886"/>
          </a:xfrm>
          <a:prstGeom prst="rect">
            <a:avLst/>
          </a:prstGeom>
          <a:noFill/>
        </p:spPr>
        <p:txBody>
          <a:bodyPr wrap="square" lIns="91440" tIns="45720" rIns="91440" bIns="45720" rtlCol="0" anchor="t">
            <a:spAutoFit/>
          </a:bodyPr>
          <a:lstStyle/>
          <a:p>
            <a:r>
              <a:rPr lang="en-US" sz="4000" b="1">
                <a:latin typeface="Calibri" panose="020F0502020204030204" pitchFamily="34" charset="0"/>
                <a:cs typeface="Calibri" panose="020F0502020204030204" pitchFamily="34" charset="0"/>
              </a:rPr>
              <a:t>Our Challenges: Content Detection </a:t>
            </a: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F7F8D20-F75F-BBB8-293B-7A73C140C6A7}"/>
              </a:ext>
            </a:extLst>
          </p:cNvPr>
          <p:cNvSpPr txBox="1"/>
          <p:nvPr/>
        </p:nvSpPr>
        <p:spPr>
          <a:xfrm>
            <a:off x="715992" y="1819037"/>
            <a:ext cx="9953898"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Branding moments for each ad ​</a:t>
            </a:r>
            <a:endParaRPr lang="en-US" sz="2800">
              <a:cs typeface="Calibri"/>
            </a:endParaRPr>
          </a:p>
          <a:p>
            <a:pPr marL="457200" indent="-457200">
              <a:buFont typeface="Arial"/>
              <a:buChar char="•"/>
            </a:pPr>
            <a:r>
              <a:rPr lang="en-US" sz="2800"/>
              <a:t>Logo in any format – visual moment ​</a:t>
            </a:r>
            <a:endParaRPr lang="en-US" sz="2800">
              <a:cs typeface="Calibri" panose="020F0502020204030204"/>
            </a:endParaRPr>
          </a:p>
          <a:p>
            <a:pPr marL="457200" indent="-457200">
              <a:buFont typeface="Arial"/>
              <a:buChar char="•"/>
            </a:pPr>
            <a:r>
              <a:rPr lang="en-US" sz="2800"/>
              <a:t>Spoken Moment – music, song, style​</a:t>
            </a:r>
            <a:endParaRPr lang="en-US" sz="2800">
              <a:cs typeface="Calibri" panose="020F0502020204030204"/>
            </a:endParaRPr>
          </a:p>
          <a:p>
            <a:pPr marL="457200" indent="-457200">
              <a:buFont typeface="Arial"/>
              <a:buChar char="•"/>
            </a:pPr>
            <a:r>
              <a:rPr lang="en-US" sz="2800"/>
              <a:t>Time Stamp of that moment ​</a:t>
            </a:r>
            <a:endParaRPr lang="en-US" sz="2800">
              <a:cs typeface="Calibri" panose="020F0502020204030204"/>
            </a:endParaRPr>
          </a:p>
          <a:p>
            <a:r>
              <a:rPr lang="en-US" sz="2800"/>
              <a:t>​</a:t>
            </a:r>
            <a:endParaRPr lang="en-US" sz="2800">
              <a:cs typeface="Calibri"/>
            </a:endParaRPr>
          </a:p>
          <a:p>
            <a:r>
              <a:rPr lang="en-US" sz="2800"/>
              <a:t>Key message of the Ads ​</a:t>
            </a:r>
            <a:endParaRPr lang="en-US" sz="2800">
              <a:cs typeface="Calibri"/>
            </a:endParaRPr>
          </a:p>
          <a:p>
            <a:pPr marL="457200" indent="-457200">
              <a:buFont typeface="Arial"/>
              <a:buChar char="•"/>
            </a:pPr>
            <a:r>
              <a:rPr lang="en-US" sz="2800"/>
              <a:t>Time stamp of the key message ​</a:t>
            </a:r>
            <a:endParaRPr lang="en-US" sz="2800">
              <a:cs typeface="Calibri" panose="020F0502020204030204"/>
            </a:endParaRPr>
          </a:p>
          <a:p>
            <a:pPr marL="457200" indent="-457200">
              <a:buFont typeface="Arial"/>
              <a:buChar char="•"/>
            </a:pPr>
            <a:r>
              <a:rPr lang="en-US" sz="2800"/>
              <a:t>Was the Key message delivered?​</a:t>
            </a:r>
            <a:endParaRPr lang="en-US" sz="2800">
              <a:cs typeface="Calibri" panose="020F0502020204030204"/>
            </a:endParaRPr>
          </a:p>
          <a:p>
            <a:pPr marL="457200" indent="-457200">
              <a:buFont typeface="Arial"/>
              <a:buChar char="•"/>
            </a:pPr>
            <a:r>
              <a:rPr lang="en-US" sz="2800"/>
              <a:t>What was the key message?</a:t>
            </a:r>
          </a:p>
          <a:p>
            <a:pPr marL="457200" indent="-457200">
              <a:buFont typeface="Arial"/>
              <a:buChar char="•"/>
            </a:pPr>
            <a:endParaRPr lang="en-US" sz="2800">
              <a:cs typeface="Calibri" panose="020F0502020204030204"/>
            </a:endParaRPr>
          </a:p>
        </p:txBody>
      </p:sp>
    </p:spTree>
    <p:extLst>
      <p:ext uri="{BB962C8B-B14F-4D97-AF65-F5344CB8AC3E}">
        <p14:creationId xmlns:p14="http://schemas.microsoft.com/office/powerpoint/2010/main" val="4012980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914937" y="340143"/>
            <a:ext cx="6250521" cy="707886"/>
          </a:xfrm>
          <a:prstGeom prst="rect">
            <a:avLst/>
          </a:prstGeom>
          <a:noFill/>
        </p:spPr>
        <p:txBody>
          <a:bodyPr wrap="square" lIns="91440" tIns="45720" rIns="91440" bIns="45720" rtlCol="0" anchor="t">
            <a:spAutoFit/>
          </a:bodyPr>
          <a:lstStyle/>
          <a:p>
            <a:r>
              <a:rPr lang="en-US" sz="4000" b="1">
                <a:latin typeface="Calibri" panose="020F0502020204030204" pitchFamily="34" charset="0"/>
                <a:cs typeface="Calibri" panose="020F0502020204030204" pitchFamily="34" charset="0"/>
              </a:rPr>
              <a:t>Results summary</a:t>
            </a: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D8B38ABA-3995-9AA1-92C9-4F724087391E}"/>
              </a:ext>
            </a:extLst>
          </p:cNvPr>
          <p:cNvGraphicFramePr>
            <a:graphicFrameLocks noGrp="1"/>
          </p:cNvGraphicFramePr>
          <p:nvPr>
            <p:extLst>
              <p:ext uri="{D42A27DB-BD31-4B8C-83A1-F6EECF244321}">
                <p14:modId xmlns:p14="http://schemas.microsoft.com/office/powerpoint/2010/main" val="3006585183"/>
              </p:ext>
            </p:extLst>
          </p:nvPr>
        </p:nvGraphicFramePr>
        <p:xfrm>
          <a:off x="262758" y="1642241"/>
          <a:ext cx="11671300" cy="4670533"/>
        </p:xfrm>
        <a:graphic>
          <a:graphicData uri="http://schemas.openxmlformats.org/drawingml/2006/table">
            <a:tbl>
              <a:tblPr firstRow="1" bandRow="1">
                <a:tableStyleId>{073A0DAA-6AF3-43AB-8588-CEC1D06C72B9}</a:tableStyleId>
              </a:tblPr>
              <a:tblGrid>
                <a:gridCol w="2819400">
                  <a:extLst>
                    <a:ext uri="{9D8B030D-6E8A-4147-A177-3AD203B41FA5}">
                      <a16:colId xmlns:a16="http://schemas.microsoft.com/office/drawing/2014/main" val="3363627135"/>
                    </a:ext>
                  </a:extLst>
                </a:gridCol>
                <a:gridCol w="6756400">
                  <a:extLst>
                    <a:ext uri="{9D8B030D-6E8A-4147-A177-3AD203B41FA5}">
                      <a16:colId xmlns:a16="http://schemas.microsoft.com/office/drawing/2014/main" val="1079135061"/>
                    </a:ext>
                  </a:extLst>
                </a:gridCol>
                <a:gridCol w="2095500">
                  <a:extLst>
                    <a:ext uri="{9D8B030D-6E8A-4147-A177-3AD203B41FA5}">
                      <a16:colId xmlns:a16="http://schemas.microsoft.com/office/drawing/2014/main" val="3416714575"/>
                    </a:ext>
                  </a:extLst>
                </a:gridCol>
              </a:tblGrid>
              <a:tr h="518947">
                <a:tc>
                  <a:txBody>
                    <a:bodyPr/>
                    <a:lstStyle/>
                    <a:p>
                      <a:pPr marL="0" algn="ctr" rtl="0" eaLnBrk="1" latinLnBrk="0" hangingPunct="1">
                        <a:spcBef>
                          <a:spcPts val="0"/>
                        </a:spcBef>
                        <a:spcAft>
                          <a:spcPts val="0"/>
                        </a:spcAft>
                      </a:pPr>
                      <a:r>
                        <a:rPr lang="en-US" sz="2800" kern="1200">
                          <a:effectLst/>
                          <a:latin typeface="Calibri"/>
                        </a:rPr>
                        <a:t>Content Features</a:t>
                      </a:r>
                      <a:endParaRPr lang="en-US" sz="2800">
                        <a:effectLst/>
                        <a:latin typeface="Calibri"/>
                      </a:endParaRPr>
                    </a:p>
                  </a:txBody>
                  <a:tcPr marL="0" marR="0" marT="0" marB="0" anchor="ctr"/>
                </a:tc>
                <a:tc>
                  <a:txBody>
                    <a:bodyPr/>
                    <a:lstStyle/>
                    <a:p>
                      <a:pPr marL="0" algn="ctr" rtl="0" eaLnBrk="1" latinLnBrk="0" hangingPunct="1">
                        <a:spcBef>
                          <a:spcPts val="0"/>
                        </a:spcBef>
                        <a:spcAft>
                          <a:spcPts val="0"/>
                        </a:spcAft>
                      </a:pPr>
                      <a:r>
                        <a:rPr lang="en-US" sz="2800" kern="1200">
                          <a:effectLst/>
                          <a:latin typeface="Calibri"/>
                        </a:rPr>
                        <a:t>Feature Description</a:t>
                      </a:r>
                    </a:p>
                  </a:txBody>
                  <a:tcPr marL="0" marR="0" marT="0" marB="0" anchor="ctr"/>
                </a:tc>
                <a:tc>
                  <a:txBody>
                    <a:bodyPr/>
                    <a:lstStyle/>
                    <a:p>
                      <a:pPr marL="0" algn="ctr" rtl="0" eaLnBrk="1" latinLnBrk="0" hangingPunct="1">
                        <a:spcBef>
                          <a:spcPts val="0"/>
                        </a:spcBef>
                        <a:spcAft>
                          <a:spcPts val="0"/>
                        </a:spcAft>
                      </a:pPr>
                      <a:r>
                        <a:rPr lang="en-US" sz="2800" kern="1200">
                          <a:effectLst/>
                          <a:latin typeface="Calibri"/>
                        </a:rPr>
                        <a:t>Accuracy</a:t>
                      </a:r>
                      <a:endParaRPr lang="en-US" sz="2800">
                        <a:effectLst/>
                        <a:latin typeface="Calibri"/>
                      </a:endParaRPr>
                    </a:p>
                  </a:txBody>
                  <a:tcPr marL="0" marR="0" marT="0" marB="0" anchor="ctr"/>
                </a:tc>
                <a:extLst>
                  <a:ext uri="{0D108BD9-81ED-4DB2-BD59-A6C34878D82A}">
                    <a16:rowId xmlns:a16="http://schemas.microsoft.com/office/drawing/2014/main" val="2668441976"/>
                  </a:ext>
                </a:extLst>
              </a:tr>
              <a:tr h="1037897">
                <a:tc>
                  <a:txBody>
                    <a:bodyPr/>
                    <a:lstStyle/>
                    <a:p>
                      <a:pPr marL="0" algn="l" rtl="0" eaLnBrk="1" latinLnBrk="0" hangingPunct="1">
                        <a:spcBef>
                          <a:spcPts val="0"/>
                        </a:spcBef>
                        <a:spcAft>
                          <a:spcPts val="0"/>
                        </a:spcAft>
                      </a:pPr>
                      <a:r>
                        <a:rPr lang="en-AU" sz="2800" kern="1200">
                          <a:effectLst/>
                          <a:latin typeface="Calibri"/>
                        </a:rPr>
                        <a:t>Branding in the body of the ad </a:t>
                      </a:r>
                      <a:endParaRPr lang="en-AU" sz="2800">
                        <a:effectLst/>
                        <a:latin typeface="Calibri"/>
                      </a:endParaRPr>
                    </a:p>
                  </a:txBody>
                  <a:tcPr marL="0" marR="0" marT="0" marB="0" anchor="ctr"/>
                </a:tc>
                <a:tc>
                  <a:txBody>
                    <a:bodyPr/>
                    <a:lstStyle/>
                    <a:p>
                      <a:pPr marL="0" algn="l" rtl="0" eaLnBrk="1" latinLnBrk="0" hangingPunct="1">
                        <a:spcBef>
                          <a:spcPts val="0"/>
                        </a:spcBef>
                        <a:spcAft>
                          <a:spcPts val="0"/>
                        </a:spcAft>
                      </a:pPr>
                      <a:r>
                        <a:rPr lang="en-US" sz="2800" kern="1200">
                          <a:effectLst/>
                          <a:latin typeface="Calibri"/>
                        </a:rPr>
                        <a:t>We defined branding moment as when brand logo is present on the screen </a:t>
                      </a:r>
                      <a:endParaRPr lang="en-US" sz="2800">
                        <a:effectLst/>
                        <a:latin typeface="Calibri"/>
                      </a:endParaRPr>
                    </a:p>
                  </a:txBody>
                  <a:tcPr marL="0" marR="0" marT="0" marB="0" anchor="ctr"/>
                </a:tc>
                <a:tc>
                  <a:txBody>
                    <a:bodyPr/>
                    <a:lstStyle/>
                    <a:p>
                      <a:pPr marL="0" algn="ctr" rtl="0" eaLnBrk="1" latinLnBrk="0" hangingPunct="1">
                        <a:spcBef>
                          <a:spcPts val="0"/>
                        </a:spcBef>
                        <a:spcAft>
                          <a:spcPts val="0"/>
                        </a:spcAft>
                      </a:pPr>
                      <a:r>
                        <a:rPr lang="en-US" sz="2800" kern="1200">
                          <a:effectLst/>
                          <a:latin typeface="Calibri"/>
                        </a:rPr>
                        <a:t>90%</a:t>
                      </a:r>
                      <a:endParaRPr lang="en-US" sz="2800">
                        <a:effectLst/>
                        <a:latin typeface="Calibri"/>
                      </a:endParaRPr>
                    </a:p>
                  </a:txBody>
                  <a:tcPr marL="0" marR="0" marT="0" marB="0" anchor="ctr"/>
                </a:tc>
                <a:extLst>
                  <a:ext uri="{0D108BD9-81ED-4DB2-BD59-A6C34878D82A}">
                    <a16:rowId xmlns:a16="http://schemas.microsoft.com/office/drawing/2014/main" val="802569634"/>
                  </a:ext>
                </a:extLst>
              </a:tr>
              <a:tr h="3113689">
                <a:tc>
                  <a:txBody>
                    <a:bodyPr/>
                    <a:lstStyle/>
                    <a:p>
                      <a:pPr marL="0" algn="l" rtl="0" eaLnBrk="1" latinLnBrk="0" hangingPunct="1">
                        <a:spcBef>
                          <a:spcPts val="0"/>
                        </a:spcBef>
                        <a:spcAft>
                          <a:spcPts val="0"/>
                        </a:spcAft>
                      </a:pPr>
                      <a:r>
                        <a:rPr lang="en-AU" sz="2800" kern="1200">
                          <a:effectLst/>
                          <a:latin typeface="Calibri"/>
                        </a:rPr>
                        <a:t>Key Message Detection</a:t>
                      </a:r>
                      <a:endParaRPr lang="en-AU" sz="2800">
                        <a:effectLst/>
                        <a:latin typeface="Calibri"/>
                      </a:endParaRPr>
                    </a:p>
                  </a:txBody>
                  <a:tcPr marL="0" marR="0" marT="0" marB="0" anchor="ctr"/>
                </a:tc>
                <a:tc>
                  <a:txBody>
                    <a:bodyPr/>
                    <a:lstStyle/>
                    <a:p>
                      <a:pPr marL="0" algn="l" rtl="0" eaLnBrk="1" latinLnBrk="0" hangingPunct="1">
                        <a:spcBef>
                          <a:spcPts val="0"/>
                        </a:spcBef>
                        <a:spcAft>
                          <a:spcPts val="0"/>
                        </a:spcAft>
                      </a:pPr>
                      <a:r>
                        <a:rPr lang="en-US" sz="2800" kern="1200">
                          <a:effectLst/>
                          <a:latin typeface="Calibri"/>
                        </a:rPr>
                        <a:t>Specific features, benefits, and attributes of a product that the advertiser is promoting. These claims and details are often presented in the form of text/images/spoken/visual within the ad and are designed to persuade the audience to buy the product.</a:t>
                      </a:r>
                      <a:endParaRPr lang="en-US" sz="2800">
                        <a:effectLst/>
                        <a:latin typeface="Calibri"/>
                      </a:endParaRPr>
                    </a:p>
                  </a:txBody>
                  <a:tcPr marL="0" marR="0" marT="0" marB="0" anchor="ctr"/>
                </a:tc>
                <a:tc>
                  <a:txBody>
                    <a:bodyPr/>
                    <a:lstStyle/>
                    <a:p>
                      <a:pPr marL="0" algn="ctr" rtl="0" eaLnBrk="1" latinLnBrk="0" hangingPunct="1">
                        <a:spcBef>
                          <a:spcPts val="0"/>
                        </a:spcBef>
                        <a:spcAft>
                          <a:spcPts val="0"/>
                        </a:spcAft>
                      </a:pPr>
                      <a:r>
                        <a:rPr lang="en-US" sz="2800" kern="1200">
                          <a:effectLst/>
                          <a:latin typeface="Calibri"/>
                        </a:rPr>
                        <a:t>85%</a:t>
                      </a:r>
                      <a:endParaRPr lang="en-US" sz="2800">
                        <a:effectLst/>
                        <a:latin typeface="Calibri"/>
                      </a:endParaRPr>
                    </a:p>
                  </a:txBody>
                  <a:tcPr marL="0" marR="0" marT="0" marB="0" anchor="ctr"/>
                </a:tc>
                <a:extLst>
                  <a:ext uri="{0D108BD9-81ED-4DB2-BD59-A6C34878D82A}">
                    <a16:rowId xmlns:a16="http://schemas.microsoft.com/office/drawing/2014/main" val="3642078402"/>
                  </a:ext>
                </a:extLst>
              </a:tr>
            </a:tbl>
          </a:graphicData>
        </a:graphic>
      </p:graphicFrame>
    </p:spTree>
    <p:extLst>
      <p:ext uri="{BB962C8B-B14F-4D97-AF65-F5344CB8AC3E}">
        <p14:creationId xmlns:p14="http://schemas.microsoft.com/office/powerpoint/2010/main" val="2479956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1">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ADFA16F-6152-BECC-4C5C-C07EA9178306}"/>
              </a:ext>
            </a:extLst>
          </p:cNvPr>
          <p:cNvSpPr txBox="1"/>
          <p:nvPr/>
        </p:nvSpPr>
        <p:spPr>
          <a:xfrm>
            <a:off x="715992" y="53176"/>
            <a:ext cx="11214100" cy="935896"/>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4000" b="1" kern="1200">
                <a:latin typeface="Calibri" panose="020F0502020204030204" pitchFamily="34" charset="0"/>
                <a:ea typeface="+mj-ea"/>
                <a:cs typeface="Calibri" panose="020F0502020204030204" pitchFamily="34" charset="0"/>
              </a:rPr>
              <a:t>Our results: </a:t>
            </a:r>
            <a:r>
              <a:rPr lang="en-US" sz="4000" b="1">
                <a:latin typeface="Calibri" panose="020F0502020204030204" pitchFamily="34" charset="0"/>
                <a:ea typeface="+mj-ea"/>
                <a:cs typeface="Calibri" panose="020F0502020204030204" pitchFamily="34" charset="0"/>
              </a:rPr>
              <a:t>Content Features</a:t>
            </a:r>
            <a:endParaRPr lang="en-US" sz="4000" b="1" kern="1200">
              <a:latin typeface="Calibri" panose="020F0502020204030204" pitchFamily="34" charset="0"/>
              <a:ea typeface="+mj-ea"/>
              <a:cs typeface="Calibri" panose="020F0502020204030204" pitchFamily="34" charset="0"/>
            </a:endParaRP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0A92DF4-9614-ED9C-F77A-790063C6F382}"/>
              </a:ext>
            </a:extLst>
          </p:cNvPr>
          <p:cNvSpPr txBox="1"/>
          <p:nvPr/>
        </p:nvSpPr>
        <p:spPr>
          <a:xfrm>
            <a:off x="715992" y="1469517"/>
            <a:ext cx="1133621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200" b="1">
              <a:cs typeface="Calibri"/>
            </a:endParaRPr>
          </a:p>
        </p:txBody>
      </p:sp>
      <p:graphicFrame>
        <p:nvGraphicFramePr>
          <p:cNvPr id="17" name="Table 16">
            <a:extLst>
              <a:ext uri="{FF2B5EF4-FFF2-40B4-BE49-F238E27FC236}">
                <a16:creationId xmlns:a16="http://schemas.microsoft.com/office/drawing/2014/main" id="{34B2E5FC-788D-552B-FADD-223950951E9E}"/>
              </a:ext>
            </a:extLst>
          </p:cNvPr>
          <p:cNvGraphicFramePr>
            <a:graphicFrameLocks noGrp="1"/>
          </p:cNvGraphicFramePr>
          <p:nvPr>
            <p:extLst>
              <p:ext uri="{D42A27DB-BD31-4B8C-83A1-F6EECF244321}">
                <p14:modId xmlns:p14="http://schemas.microsoft.com/office/powerpoint/2010/main" val="3809346827"/>
              </p:ext>
            </p:extLst>
          </p:nvPr>
        </p:nvGraphicFramePr>
        <p:xfrm>
          <a:off x="232833" y="911679"/>
          <a:ext cx="11666323" cy="5767901"/>
        </p:xfrm>
        <a:graphic>
          <a:graphicData uri="http://schemas.openxmlformats.org/drawingml/2006/table">
            <a:tbl>
              <a:tblPr firstRow="1" lastRow="1" bandRow="1">
                <a:tableStyleId>{8799B23B-EC83-4686-B30A-512413B5E67A}</a:tableStyleId>
              </a:tblPr>
              <a:tblGrid>
                <a:gridCol w="5826808">
                  <a:extLst>
                    <a:ext uri="{9D8B030D-6E8A-4147-A177-3AD203B41FA5}">
                      <a16:colId xmlns:a16="http://schemas.microsoft.com/office/drawing/2014/main" val="1479195580"/>
                    </a:ext>
                  </a:extLst>
                </a:gridCol>
                <a:gridCol w="5839515">
                  <a:extLst>
                    <a:ext uri="{9D8B030D-6E8A-4147-A177-3AD203B41FA5}">
                      <a16:colId xmlns:a16="http://schemas.microsoft.com/office/drawing/2014/main" val="3653702842"/>
                    </a:ext>
                  </a:extLst>
                </a:gridCol>
              </a:tblGrid>
              <a:tr h="374539">
                <a:tc>
                  <a:txBody>
                    <a:bodyPr/>
                    <a:lstStyle/>
                    <a:p>
                      <a:pPr marL="0" algn="ctr" rtl="0" eaLnBrk="1" fontAlgn="b" latinLnBrk="0" hangingPunct="1">
                        <a:spcBef>
                          <a:spcPts val="0"/>
                        </a:spcBef>
                        <a:spcAft>
                          <a:spcPts val="0"/>
                        </a:spcAft>
                      </a:pPr>
                      <a:r>
                        <a:rPr lang="en-US" sz="2000" kern="1200">
                          <a:solidFill>
                            <a:schemeClr val="bg1"/>
                          </a:solidFill>
                          <a:effectLst/>
                        </a:rPr>
                        <a:t>Content Features</a:t>
                      </a:r>
                      <a:endParaRPr lang="en-US" sz="2000">
                        <a:solidFill>
                          <a:schemeClr val="bg1"/>
                        </a:solidFill>
                        <a:effectLst/>
                      </a:endParaRPr>
                    </a:p>
                  </a:txBody>
                  <a:tcPr marL="0" marR="0" marT="0" marB="0" anchor="ctr">
                    <a:solidFill>
                      <a:schemeClr val="tx1"/>
                    </a:solidFill>
                  </a:tcPr>
                </a:tc>
                <a:tc>
                  <a:txBody>
                    <a:bodyPr/>
                    <a:lstStyle/>
                    <a:p>
                      <a:pPr marL="0" algn="ctr" rtl="0" eaLnBrk="1" fontAlgn="b" latinLnBrk="0" hangingPunct="1">
                        <a:spcBef>
                          <a:spcPts val="0"/>
                        </a:spcBef>
                        <a:spcAft>
                          <a:spcPts val="0"/>
                        </a:spcAft>
                      </a:pPr>
                      <a:r>
                        <a:rPr lang="en-US" sz="2000" kern="1200">
                          <a:solidFill>
                            <a:schemeClr val="bg1"/>
                          </a:solidFill>
                          <a:effectLst/>
                        </a:rPr>
                        <a:t>Sub - Categories</a:t>
                      </a:r>
                      <a:endParaRPr lang="en-US" sz="2000">
                        <a:solidFill>
                          <a:schemeClr val="bg1"/>
                        </a:solidFill>
                        <a:effectLst/>
                      </a:endParaRPr>
                    </a:p>
                  </a:txBody>
                  <a:tcPr marL="0" marR="0" marT="0" marB="0" anchor="ctr">
                    <a:solidFill>
                      <a:schemeClr val="tx1"/>
                    </a:solidFill>
                  </a:tcPr>
                </a:tc>
                <a:extLst>
                  <a:ext uri="{0D108BD9-81ED-4DB2-BD59-A6C34878D82A}">
                    <a16:rowId xmlns:a16="http://schemas.microsoft.com/office/drawing/2014/main" val="1294748880"/>
                  </a:ext>
                </a:extLst>
              </a:tr>
              <a:tr h="374539">
                <a:tc rowSpan="9">
                  <a:txBody>
                    <a:bodyPr/>
                    <a:lstStyle/>
                    <a:p>
                      <a:pPr marL="0" algn="ctr" rtl="0" eaLnBrk="1" fontAlgn="ctr" latinLnBrk="0" hangingPunct="1">
                        <a:spcBef>
                          <a:spcPts val="0"/>
                        </a:spcBef>
                        <a:spcAft>
                          <a:spcPts val="0"/>
                        </a:spcAft>
                      </a:pPr>
                      <a:r>
                        <a:rPr lang="en-US" sz="2800" b="1" kern="1200">
                          <a:effectLst/>
                        </a:rPr>
                        <a:t>Branding in the body of the ad </a:t>
                      </a:r>
                      <a:endParaRPr lang="en-US" sz="2800" b="1">
                        <a:effectLst/>
                      </a:endParaRPr>
                    </a:p>
                  </a:txBody>
                  <a:tcPr marL="0" marR="0" marT="0" marB="0" anchor="ctr">
                    <a:solidFill>
                      <a:schemeClr val="bg1">
                        <a:lumMod val="85000"/>
                      </a:schemeClr>
                    </a:solidFill>
                  </a:tcPr>
                </a:tc>
                <a:tc>
                  <a:txBody>
                    <a:bodyPr/>
                    <a:lstStyle/>
                    <a:p>
                      <a:pPr marL="0" algn="l" rtl="0" eaLnBrk="1" fontAlgn="ctr" latinLnBrk="0" hangingPunct="1">
                        <a:spcBef>
                          <a:spcPts val="0"/>
                        </a:spcBef>
                        <a:spcAft>
                          <a:spcPts val="0"/>
                        </a:spcAft>
                      </a:pPr>
                      <a:r>
                        <a:rPr lang="en-US" sz="2000" kern="1200">
                          <a:effectLst/>
                        </a:rPr>
                        <a:t>Logo taking up most of the screen</a:t>
                      </a:r>
                      <a:endParaRPr lang="en-US" sz="2000">
                        <a:effectLst/>
                      </a:endParaRPr>
                    </a:p>
                  </a:txBody>
                  <a:tcPr marL="0" marR="0" marT="0" marB="0" anchor="ctr">
                    <a:solidFill>
                      <a:schemeClr val="bg1">
                        <a:lumMod val="85000"/>
                      </a:schemeClr>
                    </a:solidFill>
                  </a:tcPr>
                </a:tc>
                <a:extLst>
                  <a:ext uri="{0D108BD9-81ED-4DB2-BD59-A6C34878D82A}">
                    <a16:rowId xmlns:a16="http://schemas.microsoft.com/office/drawing/2014/main" val="1926887862"/>
                  </a:ext>
                </a:extLst>
              </a:tr>
              <a:tr h="374539">
                <a:tc vMerge="1">
                  <a:txBody>
                    <a:bodyPr/>
                    <a:lstStyle/>
                    <a:p>
                      <a:endParaRPr lang="en-US"/>
                    </a:p>
                  </a:txBody>
                  <a:tcPr/>
                </a:tc>
                <a:tc>
                  <a:txBody>
                    <a:bodyPr/>
                    <a:lstStyle/>
                    <a:p>
                      <a:pPr marL="0" algn="l" rtl="0" eaLnBrk="1" fontAlgn="ctr" latinLnBrk="0" hangingPunct="1">
                        <a:spcBef>
                          <a:spcPts val="0"/>
                        </a:spcBef>
                        <a:spcAft>
                          <a:spcPts val="0"/>
                        </a:spcAft>
                      </a:pPr>
                      <a:r>
                        <a:rPr lang="en-US" sz="2000" kern="1200">
                          <a:effectLst/>
                        </a:rPr>
                        <a:t>Logo small part of screen</a:t>
                      </a:r>
                      <a:endParaRPr lang="en-US" sz="2000">
                        <a:effectLst/>
                      </a:endParaRPr>
                    </a:p>
                  </a:txBody>
                  <a:tcPr marL="0" marR="0" marT="0" marB="0" anchor="ctr">
                    <a:solidFill>
                      <a:schemeClr val="bg1">
                        <a:lumMod val="85000"/>
                      </a:schemeClr>
                    </a:solidFill>
                  </a:tcPr>
                </a:tc>
                <a:extLst>
                  <a:ext uri="{0D108BD9-81ED-4DB2-BD59-A6C34878D82A}">
                    <a16:rowId xmlns:a16="http://schemas.microsoft.com/office/drawing/2014/main" val="1960060976"/>
                  </a:ext>
                </a:extLst>
              </a:tr>
              <a:tr h="374539">
                <a:tc vMerge="1">
                  <a:txBody>
                    <a:bodyPr/>
                    <a:lstStyle/>
                    <a:p>
                      <a:endParaRPr lang="en-US"/>
                    </a:p>
                  </a:txBody>
                  <a:tcPr/>
                </a:tc>
                <a:tc>
                  <a:txBody>
                    <a:bodyPr/>
                    <a:lstStyle/>
                    <a:p>
                      <a:pPr marL="0" algn="l" rtl="0" eaLnBrk="1" fontAlgn="b" latinLnBrk="0" hangingPunct="1">
                        <a:spcBef>
                          <a:spcPts val="0"/>
                        </a:spcBef>
                        <a:spcAft>
                          <a:spcPts val="0"/>
                        </a:spcAft>
                      </a:pPr>
                      <a:r>
                        <a:rPr lang="en-AU" sz="2000" kern="1200">
                          <a:effectLst/>
                        </a:rPr>
                        <a:t>Spoken branding</a:t>
                      </a:r>
                      <a:endParaRPr lang="en-AU" sz="2000">
                        <a:effectLst/>
                      </a:endParaRPr>
                    </a:p>
                  </a:txBody>
                  <a:tcPr marL="0" marR="0" marT="0" marB="0" anchor="ctr">
                    <a:solidFill>
                      <a:schemeClr val="bg1">
                        <a:lumMod val="85000"/>
                      </a:schemeClr>
                    </a:solidFill>
                  </a:tcPr>
                </a:tc>
                <a:extLst>
                  <a:ext uri="{0D108BD9-81ED-4DB2-BD59-A6C34878D82A}">
                    <a16:rowId xmlns:a16="http://schemas.microsoft.com/office/drawing/2014/main" val="3891727559"/>
                  </a:ext>
                </a:extLst>
              </a:tr>
              <a:tr h="374539">
                <a:tc vMerge="1">
                  <a:txBody>
                    <a:bodyPr/>
                    <a:lstStyle/>
                    <a:p>
                      <a:endParaRPr lang="en-US"/>
                    </a:p>
                  </a:txBody>
                  <a:tcPr/>
                </a:tc>
                <a:tc>
                  <a:txBody>
                    <a:bodyPr/>
                    <a:lstStyle/>
                    <a:p>
                      <a:pPr marL="0" algn="l" rtl="0" eaLnBrk="1" fontAlgn="b" latinLnBrk="0" hangingPunct="1">
                        <a:spcBef>
                          <a:spcPts val="0"/>
                        </a:spcBef>
                        <a:spcAft>
                          <a:spcPts val="0"/>
                        </a:spcAft>
                      </a:pPr>
                      <a:r>
                        <a:rPr lang="en-AU" sz="2000" kern="1200">
                          <a:effectLst/>
                        </a:rPr>
                        <a:t>Number of Frames - logo</a:t>
                      </a:r>
                      <a:endParaRPr lang="en-AU" sz="2000">
                        <a:effectLst/>
                      </a:endParaRPr>
                    </a:p>
                  </a:txBody>
                  <a:tcPr marL="0" marR="0" marT="0" marB="0" anchor="ctr">
                    <a:solidFill>
                      <a:schemeClr val="bg1">
                        <a:lumMod val="85000"/>
                      </a:schemeClr>
                    </a:solidFill>
                  </a:tcPr>
                </a:tc>
                <a:extLst>
                  <a:ext uri="{0D108BD9-81ED-4DB2-BD59-A6C34878D82A}">
                    <a16:rowId xmlns:a16="http://schemas.microsoft.com/office/drawing/2014/main" val="189369447"/>
                  </a:ext>
                </a:extLst>
              </a:tr>
              <a:tr h="374539">
                <a:tc vMerge="1">
                  <a:txBody>
                    <a:bodyPr/>
                    <a:lstStyle/>
                    <a:p>
                      <a:endParaRPr lang="en-US"/>
                    </a:p>
                  </a:txBody>
                  <a:tcPr/>
                </a:tc>
                <a:tc>
                  <a:txBody>
                    <a:bodyPr/>
                    <a:lstStyle/>
                    <a:p>
                      <a:pPr marL="0" algn="l" rtl="0" eaLnBrk="1" fontAlgn="b" latinLnBrk="0" hangingPunct="1">
                        <a:spcBef>
                          <a:spcPts val="0"/>
                        </a:spcBef>
                        <a:spcAft>
                          <a:spcPts val="0"/>
                        </a:spcAft>
                      </a:pPr>
                      <a:r>
                        <a:rPr lang="en-US" sz="2000" kern="1200">
                          <a:effectLst/>
                        </a:rPr>
                        <a:t>Average area covered by logos</a:t>
                      </a:r>
                      <a:endParaRPr lang="en-US" sz="2000">
                        <a:effectLst/>
                      </a:endParaRPr>
                    </a:p>
                  </a:txBody>
                  <a:tcPr marL="0" marR="0" marT="0" marB="0" anchor="ctr">
                    <a:solidFill>
                      <a:schemeClr val="bg1">
                        <a:lumMod val="85000"/>
                      </a:schemeClr>
                    </a:solidFill>
                  </a:tcPr>
                </a:tc>
                <a:extLst>
                  <a:ext uri="{0D108BD9-81ED-4DB2-BD59-A6C34878D82A}">
                    <a16:rowId xmlns:a16="http://schemas.microsoft.com/office/drawing/2014/main" val="2912877853"/>
                  </a:ext>
                </a:extLst>
              </a:tr>
              <a:tr h="374539">
                <a:tc vMerge="1">
                  <a:txBody>
                    <a:bodyPr/>
                    <a:lstStyle/>
                    <a:p>
                      <a:endParaRPr lang="en-US"/>
                    </a:p>
                  </a:txBody>
                  <a:tcPr/>
                </a:tc>
                <a:tc>
                  <a:txBody>
                    <a:bodyPr/>
                    <a:lstStyle/>
                    <a:p>
                      <a:pPr marL="0" algn="l" rtl="0" eaLnBrk="1" fontAlgn="b" latinLnBrk="0" hangingPunct="1">
                        <a:spcBef>
                          <a:spcPts val="0"/>
                        </a:spcBef>
                        <a:spcAft>
                          <a:spcPts val="0"/>
                        </a:spcAft>
                      </a:pPr>
                      <a:r>
                        <a:rPr lang="en-AU" sz="2000" kern="1200">
                          <a:effectLst/>
                        </a:rPr>
                        <a:t>Tag Line – visual</a:t>
                      </a:r>
                      <a:endParaRPr lang="en-AU" sz="2000">
                        <a:effectLst/>
                      </a:endParaRPr>
                    </a:p>
                  </a:txBody>
                  <a:tcPr marL="0" marR="0" marT="0" marB="0" anchor="ctr">
                    <a:solidFill>
                      <a:schemeClr val="bg1">
                        <a:lumMod val="85000"/>
                      </a:schemeClr>
                    </a:solidFill>
                  </a:tcPr>
                </a:tc>
                <a:extLst>
                  <a:ext uri="{0D108BD9-81ED-4DB2-BD59-A6C34878D82A}">
                    <a16:rowId xmlns:a16="http://schemas.microsoft.com/office/drawing/2014/main" val="2557618400"/>
                  </a:ext>
                </a:extLst>
              </a:tr>
              <a:tr h="374539">
                <a:tc vMerge="1">
                  <a:txBody>
                    <a:bodyPr/>
                    <a:lstStyle/>
                    <a:p>
                      <a:endParaRPr lang="en-US"/>
                    </a:p>
                  </a:txBody>
                  <a:tcPr/>
                </a:tc>
                <a:tc>
                  <a:txBody>
                    <a:bodyPr/>
                    <a:lstStyle/>
                    <a:p>
                      <a:pPr marL="0" algn="l" rtl="0" eaLnBrk="1" fontAlgn="b" latinLnBrk="0" hangingPunct="1">
                        <a:spcBef>
                          <a:spcPts val="0"/>
                        </a:spcBef>
                        <a:spcAft>
                          <a:spcPts val="0"/>
                        </a:spcAft>
                      </a:pPr>
                      <a:r>
                        <a:rPr lang="en-AU" sz="2000" kern="1200">
                          <a:effectLst/>
                        </a:rPr>
                        <a:t>Tag line – spoken</a:t>
                      </a:r>
                      <a:endParaRPr lang="en-AU" sz="2000">
                        <a:effectLst/>
                      </a:endParaRPr>
                    </a:p>
                  </a:txBody>
                  <a:tcPr marL="0" marR="0" marT="0" marB="0" anchor="ctr">
                    <a:solidFill>
                      <a:schemeClr val="bg1">
                        <a:lumMod val="85000"/>
                      </a:schemeClr>
                    </a:solidFill>
                  </a:tcPr>
                </a:tc>
                <a:extLst>
                  <a:ext uri="{0D108BD9-81ED-4DB2-BD59-A6C34878D82A}">
                    <a16:rowId xmlns:a16="http://schemas.microsoft.com/office/drawing/2014/main" val="4283173034"/>
                  </a:ext>
                </a:extLst>
              </a:tr>
              <a:tr h="374539">
                <a:tc vMerge="1">
                  <a:txBody>
                    <a:bodyPr/>
                    <a:lstStyle/>
                    <a:p>
                      <a:endParaRPr lang="en-US"/>
                    </a:p>
                  </a:txBody>
                  <a:tcPr/>
                </a:tc>
                <a:tc>
                  <a:txBody>
                    <a:bodyPr/>
                    <a:lstStyle/>
                    <a:p>
                      <a:pPr marL="0" algn="l" rtl="0" eaLnBrk="1" fontAlgn="b" latinLnBrk="0" hangingPunct="1">
                        <a:spcBef>
                          <a:spcPts val="0"/>
                        </a:spcBef>
                        <a:spcAft>
                          <a:spcPts val="0"/>
                        </a:spcAft>
                      </a:pPr>
                      <a:r>
                        <a:rPr lang="en-AU" sz="2000" kern="1200">
                          <a:effectLst/>
                        </a:rPr>
                        <a:t>Position of the logo</a:t>
                      </a:r>
                      <a:endParaRPr lang="en-AU" sz="2000">
                        <a:effectLst/>
                      </a:endParaRPr>
                    </a:p>
                  </a:txBody>
                  <a:tcPr marL="0" marR="0" marT="0" marB="0" anchor="ctr">
                    <a:solidFill>
                      <a:schemeClr val="bg1">
                        <a:lumMod val="85000"/>
                      </a:schemeClr>
                    </a:solidFill>
                  </a:tcPr>
                </a:tc>
                <a:extLst>
                  <a:ext uri="{0D108BD9-81ED-4DB2-BD59-A6C34878D82A}">
                    <a16:rowId xmlns:a16="http://schemas.microsoft.com/office/drawing/2014/main" val="154642212"/>
                  </a:ext>
                </a:extLst>
              </a:tr>
              <a:tr h="374539">
                <a:tc vMerge="1">
                  <a:txBody>
                    <a:bodyPr/>
                    <a:lstStyle/>
                    <a:p>
                      <a:endParaRPr lang="en-US"/>
                    </a:p>
                  </a:txBody>
                  <a:tcPr/>
                </a:tc>
                <a:tc>
                  <a:txBody>
                    <a:bodyPr/>
                    <a:lstStyle/>
                    <a:p>
                      <a:pPr marL="0" algn="l" rtl="0" eaLnBrk="1" fontAlgn="b" latinLnBrk="0" hangingPunct="1">
                        <a:spcBef>
                          <a:spcPts val="0"/>
                        </a:spcBef>
                        <a:spcAft>
                          <a:spcPts val="0"/>
                        </a:spcAft>
                      </a:pPr>
                      <a:r>
                        <a:rPr lang="en-AU" sz="2000" kern="1200">
                          <a:effectLst/>
                        </a:rPr>
                        <a:t>Visual Branding</a:t>
                      </a:r>
                      <a:endParaRPr lang="en-AU" sz="2000">
                        <a:effectLst/>
                      </a:endParaRPr>
                    </a:p>
                  </a:txBody>
                  <a:tcPr marL="0" marR="0" marT="0" marB="0" anchor="ctr">
                    <a:solidFill>
                      <a:schemeClr val="bg1">
                        <a:lumMod val="85000"/>
                      </a:schemeClr>
                    </a:solidFill>
                  </a:tcPr>
                </a:tc>
                <a:extLst>
                  <a:ext uri="{0D108BD9-81ED-4DB2-BD59-A6C34878D82A}">
                    <a16:rowId xmlns:a16="http://schemas.microsoft.com/office/drawing/2014/main" val="2038291733"/>
                  </a:ext>
                </a:extLst>
              </a:tr>
              <a:tr h="374539">
                <a:tc rowSpan="4">
                  <a:txBody>
                    <a:bodyPr/>
                    <a:lstStyle/>
                    <a:p>
                      <a:pPr marL="0" algn="ctr" rtl="0" eaLnBrk="1" fontAlgn="ctr" latinLnBrk="0" hangingPunct="1">
                        <a:spcBef>
                          <a:spcPts val="0"/>
                        </a:spcBef>
                        <a:spcAft>
                          <a:spcPts val="0"/>
                        </a:spcAft>
                      </a:pPr>
                      <a:r>
                        <a:rPr lang="en-US" sz="2800" b="1" kern="1200">
                          <a:effectLst/>
                        </a:rPr>
                        <a:t>Key message detection</a:t>
                      </a:r>
                      <a:endParaRPr lang="en-US" sz="2800" b="1">
                        <a:effectLst/>
                      </a:endParaRPr>
                    </a:p>
                  </a:txBody>
                  <a:tcPr marL="0" marR="0" marT="0" marB="0" anchor="ctr">
                    <a:solidFill>
                      <a:schemeClr val="bg1">
                        <a:lumMod val="95000"/>
                      </a:schemeClr>
                    </a:solidFill>
                  </a:tcPr>
                </a:tc>
                <a:tc>
                  <a:txBody>
                    <a:bodyPr/>
                    <a:lstStyle/>
                    <a:p>
                      <a:pPr marL="0" algn="l" rtl="0" eaLnBrk="1" fontAlgn="b" latinLnBrk="0" hangingPunct="1">
                        <a:spcBef>
                          <a:spcPts val="0"/>
                        </a:spcBef>
                        <a:spcAft>
                          <a:spcPts val="0"/>
                        </a:spcAft>
                      </a:pPr>
                      <a:r>
                        <a:rPr lang="en-US" sz="2000" kern="1200">
                          <a:effectLst/>
                        </a:rPr>
                        <a:t>Key phrase in the video</a:t>
                      </a:r>
                      <a:endParaRPr lang="en-US" sz="2000">
                        <a:effectLst/>
                      </a:endParaRPr>
                    </a:p>
                  </a:txBody>
                  <a:tcPr marL="0" marR="0" marT="0" marB="0" anchor="ctr">
                    <a:solidFill>
                      <a:schemeClr val="bg1">
                        <a:lumMod val="95000"/>
                      </a:schemeClr>
                    </a:solidFill>
                  </a:tcPr>
                </a:tc>
                <a:extLst>
                  <a:ext uri="{0D108BD9-81ED-4DB2-BD59-A6C34878D82A}">
                    <a16:rowId xmlns:a16="http://schemas.microsoft.com/office/drawing/2014/main" val="29258237"/>
                  </a:ext>
                </a:extLst>
              </a:tr>
              <a:tr h="374539">
                <a:tc vMerge="1">
                  <a:txBody>
                    <a:bodyPr/>
                    <a:lstStyle/>
                    <a:p>
                      <a:endParaRPr lang="en-US"/>
                    </a:p>
                  </a:txBody>
                  <a:tcPr/>
                </a:tc>
                <a:tc>
                  <a:txBody>
                    <a:bodyPr/>
                    <a:lstStyle/>
                    <a:p>
                      <a:pPr marL="0" algn="l" rtl="0" eaLnBrk="1" fontAlgn="b" latinLnBrk="0" hangingPunct="1">
                        <a:spcBef>
                          <a:spcPts val="0"/>
                        </a:spcBef>
                        <a:spcAft>
                          <a:spcPts val="0"/>
                        </a:spcAft>
                      </a:pPr>
                      <a:r>
                        <a:rPr lang="en-US" sz="2000" kern="1200">
                          <a:effectLst/>
                        </a:rPr>
                        <a:t>key phrase - visual</a:t>
                      </a:r>
                      <a:endParaRPr lang="en-US" sz="2000">
                        <a:effectLst/>
                      </a:endParaRPr>
                    </a:p>
                  </a:txBody>
                  <a:tcPr marL="0" marR="0" marT="0" marB="0" anchor="ctr">
                    <a:solidFill>
                      <a:schemeClr val="bg1">
                        <a:lumMod val="95000"/>
                      </a:schemeClr>
                    </a:solidFill>
                  </a:tcPr>
                </a:tc>
                <a:extLst>
                  <a:ext uri="{0D108BD9-81ED-4DB2-BD59-A6C34878D82A}">
                    <a16:rowId xmlns:a16="http://schemas.microsoft.com/office/drawing/2014/main" val="779420135"/>
                  </a:ext>
                </a:extLst>
              </a:tr>
              <a:tr h="374539">
                <a:tc vMerge="1">
                  <a:txBody>
                    <a:bodyPr/>
                    <a:lstStyle/>
                    <a:p>
                      <a:endParaRPr lang="en-US"/>
                    </a:p>
                  </a:txBody>
                  <a:tcPr/>
                </a:tc>
                <a:tc>
                  <a:txBody>
                    <a:bodyPr/>
                    <a:lstStyle/>
                    <a:p>
                      <a:pPr marL="0" algn="l" rtl="0" eaLnBrk="1" fontAlgn="b" latinLnBrk="0" hangingPunct="1">
                        <a:spcBef>
                          <a:spcPts val="0"/>
                        </a:spcBef>
                        <a:spcAft>
                          <a:spcPts val="0"/>
                        </a:spcAft>
                      </a:pPr>
                      <a:r>
                        <a:rPr lang="en-AU" sz="2000" kern="1200">
                          <a:effectLst/>
                        </a:rPr>
                        <a:t>key phrase - spoken</a:t>
                      </a:r>
                      <a:endParaRPr lang="en-AU" sz="2000">
                        <a:effectLst/>
                      </a:endParaRPr>
                    </a:p>
                  </a:txBody>
                  <a:tcPr marL="0" marR="0" marT="0" marB="0" anchor="ctr">
                    <a:solidFill>
                      <a:schemeClr val="bg1">
                        <a:lumMod val="95000"/>
                      </a:schemeClr>
                    </a:solidFill>
                  </a:tcPr>
                </a:tc>
                <a:extLst>
                  <a:ext uri="{0D108BD9-81ED-4DB2-BD59-A6C34878D82A}">
                    <a16:rowId xmlns:a16="http://schemas.microsoft.com/office/drawing/2014/main" val="3251476951"/>
                  </a:ext>
                </a:extLst>
              </a:tr>
              <a:tr h="524355">
                <a:tc vMerge="1">
                  <a:txBody>
                    <a:bodyPr/>
                    <a:lstStyle/>
                    <a:p>
                      <a:endParaRPr lang="en-US"/>
                    </a:p>
                  </a:txBody>
                  <a:tcPr/>
                </a:tc>
                <a:tc>
                  <a:txBody>
                    <a:bodyPr/>
                    <a:lstStyle/>
                    <a:p>
                      <a:pPr marL="0" algn="l" rtl="0" eaLnBrk="1" fontAlgn="b" latinLnBrk="0" hangingPunct="1">
                        <a:spcBef>
                          <a:spcPts val="0"/>
                        </a:spcBef>
                        <a:spcAft>
                          <a:spcPts val="0"/>
                        </a:spcAft>
                      </a:pPr>
                      <a:r>
                        <a:rPr lang="en-AU" sz="2000" kern="1200">
                          <a:effectLst/>
                        </a:rPr>
                        <a:t>Time stamp of key phrase</a:t>
                      </a:r>
                      <a:endParaRPr lang="en-AU" sz="2000">
                        <a:effectLst/>
                      </a:endParaRPr>
                    </a:p>
                  </a:txBody>
                  <a:tcPr marL="0" marR="0" marT="0" marB="0" anchor="ctr">
                    <a:solidFill>
                      <a:schemeClr val="bg1">
                        <a:lumMod val="95000"/>
                      </a:schemeClr>
                    </a:solidFill>
                  </a:tcPr>
                </a:tc>
                <a:extLst>
                  <a:ext uri="{0D108BD9-81ED-4DB2-BD59-A6C34878D82A}">
                    <a16:rowId xmlns:a16="http://schemas.microsoft.com/office/drawing/2014/main" val="1444796926"/>
                  </a:ext>
                </a:extLst>
              </a:tr>
              <a:tr h="374539">
                <a:tc>
                  <a:txBody>
                    <a:bodyPr/>
                    <a:lstStyle/>
                    <a:p>
                      <a:pPr marL="0" algn="ctr" rtl="0" eaLnBrk="1" fontAlgn="ctr" latinLnBrk="0" hangingPunct="1">
                        <a:spcBef>
                          <a:spcPts val="0"/>
                        </a:spcBef>
                        <a:spcAft>
                          <a:spcPts val="0"/>
                        </a:spcAft>
                      </a:pPr>
                      <a:r>
                        <a:rPr lang="en-US" sz="2000" kern="1200">
                          <a:solidFill>
                            <a:schemeClr val="bg1"/>
                          </a:solidFill>
                          <a:effectLst/>
                        </a:rPr>
                        <a:t>Total Features</a:t>
                      </a:r>
                      <a:endParaRPr lang="en-US" sz="2000">
                        <a:solidFill>
                          <a:schemeClr val="bg1"/>
                        </a:solidFill>
                        <a:effectLst/>
                      </a:endParaRPr>
                    </a:p>
                  </a:txBody>
                  <a:tcPr marL="0" marR="0" marT="0" marB="0" anchor="ctr">
                    <a:solidFill>
                      <a:schemeClr val="tx1"/>
                    </a:solidFill>
                  </a:tcPr>
                </a:tc>
                <a:tc>
                  <a:txBody>
                    <a:bodyPr/>
                    <a:lstStyle/>
                    <a:p>
                      <a:pPr marL="0" algn="ctr" rtl="0" eaLnBrk="1" fontAlgn="b" latinLnBrk="0" hangingPunct="1">
                        <a:spcBef>
                          <a:spcPts val="0"/>
                        </a:spcBef>
                        <a:spcAft>
                          <a:spcPts val="0"/>
                        </a:spcAft>
                      </a:pPr>
                      <a:r>
                        <a:rPr lang="en-AU" sz="2000" kern="1200">
                          <a:solidFill>
                            <a:schemeClr val="bg1"/>
                          </a:solidFill>
                          <a:effectLst/>
                        </a:rPr>
                        <a:t>13 out of 22</a:t>
                      </a:r>
                      <a:endParaRPr lang="en-AU" sz="2000">
                        <a:solidFill>
                          <a:schemeClr val="bg1"/>
                        </a:solidFill>
                        <a:effectLst/>
                      </a:endParaRPr>
                    </a:p>
                  </a:txBody>
                  <a:tcPr marL="0" marR="0" marT="0" marB="0" anchor="ctr">
                    <a:solidFill>
                      <a:schemeClr val="tx1"/>
                    </a:solidFill>
                  </a:tcPr>
                </a:tc>
                <a:extLst>
                  <a:ext uri="{0D108BD9-81ED-4DB2-BD59-A6C34878D82A}">
                    <a16:rowId xmlns:a16="http://schemas.microsoft.com/office/drawing/2014/main" val="3701793416"/>
                  </a:ext>
                </a:extLst>
              </a:tr>
            </a:tbl>
          </a:graphicData>
        </a:graphic>
      </p:graphicFrame>
    </p:spTree>
    <p:extLst>
      <p:ext uri="{BB962C8B-B14F-4D97-AF65-F5344CB8AC3E}">
        <p14:creationId xmlns:p14="http://schemas.microsoft.com/office/powerpoint/2010/main" val="1334837546"/>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B3A2A-04BD-5737-762A-D3C5F00AA778}"/>
              </a:ext>
            </a:extLst>
          </p:cNvPr>
          <p:cNvSpPr>
            <a:spLocks noGrp="1"/>
          </p:cNvSpPr>
          <p:nvPr>
            <p:ph type="title"/>
          </p:nvPr>
        </p:nvSpPr>
        <p:spPr>
          <a:xfrm>
            <a:off x="838200" y="1017"/>
            <a:ext cx="10515600" cy="1462722"/>
          </a:xfrm>
        </p:spPr>
        <p:txBody>
          <a:bodyPr>
            <a:normAutofit/>
          </a:bodyPr>
          <a:lstStyle/>
          <a:p>
            <a:r>
              <a:rPr lang="en-US" sz="4000" b="1">
                <a:latin typeface="Calibri" panose="020F0502020204030204" pitchFamily="34" charset="0"/>
                <a:cs typeface="Calibri" panose="020F0502020204030204" pitchFamily="34" charset="0"/>
              </a:rPr>
              <a:t>Methodology</a:t>
            </a:r>
            <a:endParaRPr lang="en-US">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C58C2589-1F10-EDAB-AD65-87EB8145D0F6}"/>
              </a:ext>
            </a:extLst>
          </p:cNvPr>
          <p:cNvSpPr>
            <a:spLocks noGrp="1"/>
          </p:cNvSpPr>
          <p:nvPr>
            <p:ph idx="1"/>
          </p:nvPr>
        </p:nvSpPr>
        <p:spPr>
          <a:xfrm>
            <a:off x="715992" y="1703225"/>
            <a:ext cx="10515600" cy="3871232"/>
          </a:xfrm>
        </p:spPr>
        <p:txBody>
          <a:bodyPr vert="horz" lIns="91440" tIns="45720" rIns="91440" bIns="45720" rtlCol="0" anchor="t">
            <a:normAutofit/>
          </a:bodyPr>
          <a:lstStyle/>
          <a:p>
            <a:pPr>
              <a:buNone/>
            </a:pPr>
            <a:r>
              <a:rPr lang="en-US" sz="3200" b="1">
                <a:cs typeface="Calibri"/>
              </a:rPr>
              <a:t>Detection of Branding Moment</a:t>
            </a:r>
            <a:endParaRPr lang="en-US"/>
          </a:p>
          <a:p>
            <a:pPr algn="just">
              <a:buNone/>
            </a:pPr>
            <a:r>
              <a:rPr lang="en-US" sz="2400" b="1">
                <a:cs typeface="Calibri"/>
              </a:rPr>
              <a:t>Approach 1: </a:t>
            </a:r>
            <a:r>
              <a:rPr lang="en-US" sz="2400">
                <a:cs typeface="Calibri"/>
              </a:rPr>
              <a:t>Generate new metrics.</a:t>
            </a:r>
          </a:p>
          <a:p>
            <a:pPr marL="0" indent="0" algn="just">
              <a:buNone/>
            </a:pPr>
            <a:r>
              <a:rPr lang="en-US" sz="2400" b="1">
                <a:cs typeface="Calibri"/>
              </a:rPr>
              <a:t>Approach 2:</a:t>
            </a:r>
            <a:r>
              <a:rPr lang="en-US" sz="2400">
                <a:cs typeface="Calibri" panose="020F0502020204030204"/>
              </a:rPr>
              <a:t> Using ML classifier models.</a:t>
            </a:r>
          </a:p>
          <a:p>
            <a:pPr marL="0" indent="0" algn="just">
              <a:buNone/>
            </a:pPr>
            <a:endParaRPr lang="en-US" sz="2400" b="1">
              <a:cs typeface="Calibri"/>
            </a:endParaRPr>
          </a:p>
          <a:p>
            <a:pPr algn="just">
              <a:buNone/>
            </a:pPr>
            <a:r>
              <a:rPr lang="en-US" sz="3200" b="1">
                <a:cs typeface="Calibri" panose="020F0502020204030204"/>
              </a:rPr>
              <a:t>Detection of Key Messages</a:t>
            </a:r>
            <a:endParaRPr lang="en-US" sz="3200">
              <a:cs typeface="Calibri" panose="020F0502020204030204"/>
            </a:endParaRPr>
          </a:p>
          <a:p>
            <a:pPr marL="0" indent="0" algn="just">
              <a:buNone/>
            </a:pPr>
            <a:r>
              <a:rPr lang="en-US" sz="2400" b="1">
                <a:cs typeface="Calibri"/>
              </a:rPr>
              <a:t>Approach 1: </a:t>
            </a:r>
            <a:r>
              <a:rPr lang="en-US" sz="2400">
                <a:cs typeface="Calibri" panose="020F0502020204030204"/>
              </a:rPr>
              <a:t>Using pre trained language models.</a:t>
            </a:r>
            <a:endParaRPr lang="en-US"/>
          </a:p>
          <a:p>
            <a:pPr marL="0" indent="0" algn="just">
              <a:buNone/>
            </a:pPr>
            <a:r>
              <a:rPr lang="en-US" sz="2400" b="1">
                <a:cs typeface="Calibri"/>
              </a:rPr>
              <a:t>Approach 2: </a:t>
            </a:r>
            <a:r>
              <a:rPr lang="en-US" sz="2400">
                <a:cs typeface="Calibri"/>
              </a:rPr>
              <a:t>Using function with regular expression.</a:t>
            </a:r>
            <a:endParaRPr lang="en-US"/>
          </a:p>
          <a:p>
            <a:pPr marL="0" indent="0" algn="just">
              <a:buNone/>
            </a:pPr>
            <a:endParaRPr lang="en-US" sz="2400">
              <a:cs typeface="Calibri" panose="020F0502020204030204"/>
            </a:endParaRPr>
          </a:p>
          <a:p>
            <a:endParaRPr lang="en-US">
              <a:cs typeface="Calibri"/>
            </a:endParaRPr>
          </a:p>
        </p:txBody>
      </p:sp>
      <p:sp>
        <p:nvSpPr>
          <p:cNvPr id="5" name="Rectangle 4">
            <a:extLst>
              <a:ext uri="{FF2B5EF4-FFF2-40B4-BE49-F238E27FC236}">
                <a16:creationId xmlns:a16="http://schemas.microsoft.com/office/drawing/2014/main" id="{E1742525-F6EF-4EA3-31E3-5B9A42E461D7}"/>
              </a:ext>
            </a:extLst>
          </p:cNvPr>
          <p:cNvSpPr/>
          <p:nvPr/>
        </p:nvSpPr>
        <p:spPr>
          <a:xfrm>
            <a:off x="0" y="36442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364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870960" y="102881"/>
            <a:ext cx="6295327" cy="707886"/>
          </a:xfrm>
          <a:prstGeom prst="rect">
            <a:avLst/>
          </a:prstGeom>
          <a:noFill/>
        </p:spPr>
        <p:txBody>
          <a:bodyPr wrap="square" lIns="91440" tIns="45720" rIns="91440" bIns="45720" rtlCol="0" anchor="t">
            <a:spAutoFit/>
          </a:bodyPr>
          <a:lstStyle/>
          <a:p>
            <a:r>
              <a:rPr lang="en-US" sz="4000" b="1">
                <a:latin typeface="Calibri" panose="020F0502020204030204" pitchFamily="34" charset="0"/>
                <a:cs typeface="Calibri" panose="020F0502020204030204" pitchFamily="34" charset="0"/>
              </a:rPr>
              <a:t>Methodology</a:t>
            </a:r>
            <a:endParaRPr lang="en-US" sz="48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9C39289-9B7D-F02C-200B-0520B0E93913}"/>
              </a:ext>
            </a:extLst>
          </p:cNvPr>
          <p:cNvSpPr/>
          <p:nvPr/>
        </p:nvSpPr>
        <p:spPr>
          <a:xfrm>
            <a:off x="870960" y="974912"/>
            <a:ext cx="10397415" cy="187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a:lnSpc>
                <a:spcPct val="90000"/>
              </a:lnSpc>
              <a:spcAft>
                <a:spcPts val="600"/>
              </a:spcAft>
            </a:pPr>
            <a:endParaRPr lang="en-US" sz="2800">
              <a:solidFill>
                <a:schemeClr val="tx1"/>
              </a:solidFill>
              <a:cs typeface="Calibri"/>
            </a:endParaRPr>
          </a:p>
        </p:txBody>
      </p:sp>
      <p:pic>
        <p:nvPicPr>
          <p:cNvPr id="7" name="Picture 7" descr="Timeline&#10;&#10;Description automatically generated">
            <a:extLst>
              <a:ext uri="{FF2B5EF4-FFF2-40B4-BE49-F238E27FC236}">
                <a16:creationId xmlns:a16="http://schemas.microsoft.com/office/drawing/2014/main" id="{541E0371-9B2C-E5DF-6C40-9A4207C483FE}"/>
              </a:ext>
            </a:extLst>
          </p:cNvPr>
          <p:cNvPicPr>
            <a:picLocks noChangeAspect="1"/>
          </p:cNvPicPr>
          <p:nvPr/>
        </p:nvPicPr>
        <p:blipFill>
          <a:blip r:embed="rId4"/>
          <a:stretch>
            <a:fillRect/>
          </a:stretch>
        </p:blipFill>
        <p:spPr>
          <a:xfrm>
            <a:off x="304801" y="983703"/>
            <a:ext cx="11617567" cy="5699485"/>
          </a:xfrm>
          <a:prstGeom prst="rect">
            <a:avLst/>
          </a:prstGeom>
        </p:spPr>
      </p:pic>
    </p:spTree>
    <p:extLst>
      <p:ext uri="{BB962C8B-B14F-4D97-AF65-F5344CB8AC3E}">
        <p14:creationId xmlns:p14="http://schemas.microsoft.com/office/powerpoint/2010/main" val="331902462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715992" y="152400"/>
            <a:ext cx="11309231" cy="1323439"/>
          </a:xfrm>
          <a:prstGeom prst="rect">
            <a:avLst/>
          </a:prstGeom>
          <a:noFill/>
        </p:spPr>
        <p:txBody>
          <a:bodyPr wrap="square" lIns="91440" tIns="45720" rIns="91440" bIns="45720" rtlCol="0" anchor="t">
            <a:spAutoFit/>
          </a:bodyPr>
          <a:lstStyle/>
          <a:p>
            <a:r>
              <a:rPr lang="en-US" sz="4000" b="1">
                <a:latin typeface="Calibri" panose="020F0502020204030204" pitchFamily="34" charset="0"/>
                <a:cs typeface="Calibri" panose="020F0502020204030204" pitchFamily="34" charset="0"/>
              </a:rPr>
              <a:t>Our results: Content features attempted, but need more work</a:t>
            </a: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5BE1B2-E99C-8FA8-D36F-FE25EE32DC45}"/>
              </a:ext>
            </a:extLst>
          </p:cNvPr>
          <p:cNvSpPr txBox="1"/>
          <p:nvPr/>
        </p:nvSpPr>
        <p:spPr>
          <a:xfrm>
            <a:off x="715992" y="2636369"/>
            <a:ext cx="1104356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a:latin typeface="Calibri"/>
                <a:cs typeface="Times New Roman"/>
              </a:rPr>
              <a:t>Collect words or phrases that can be used for sub-categorization of key phrases. </a:t>
            </a:r>
            <a:endParaRPr lang="en-US" sz="2800">
              <a:latin typeface="Calibri"/>
              <a:cs typeface="Calibri" panose="020F0502020204030204"/>
            </a:endParaRPr>
          </a:p>
          <a:p>
            <a:pPr marL="342900" indent="-342900">
              <a:buFont typeface="Arial"/>
              <a:buChar char="•"/>
            </a:pPr>
            <a:r>
              <a:rPr lang="en-US" sz="2800">
                <a:latin typeface="Calibri"/>
                <a:cs typeface="Times New Roman"/>
              </a:rPr>
              <a:t>Extraction of more detailed features like logo superimposed, and branded product shot by exploring other APIs/Open Source.</a:t>
            </a:r>
          </a:p>
          <a:p>
            <a:pPr marL="342900" indent="-342900">
              <a:buFont typeface="Arial"/>
              <a:buChar char="•"/>
            </a:pPr>
            <a:r>
              <a:rPr lang="en-US" sz="2800">
                <a:latin typeface="Calibri"/>
                <a:cs typeface="Times New Roman"/>
              </a:rPr>
              <a:t>Vertex AI</a:t>
            </a:r>
          </a:p>
        </p:txBody>
      </p:sp>
    </p:spTree>
    <p:extLst>
      <p:ext uri="{BB962C8B-B14F-4D97-AF65-F5344CB8AC3E}">
        <p14:creationId xmlns:p14="http://schemas.microsoft.com/office/powerpoint/2010/main" val="3134430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13F019E6-546B-1CC6-C8D4-1D30CA4B0C25}"/>
              </a:ext>
            </a:extLst>
          </p:cNvPr>
          <p:cNvPicPr>
            <a:picLocks noChangeAspect="1"/>
          </p:cNvPicPr>
          <p:nvPr/>
        </p:nvPicPr>
        <p:blipFill rotWithShape="1">
          <a:blip r:embed="rId3"/>
          <a:srcRect l="13411" t="1512" r="13084" b="6149"/>
          <a:stretch/>
        </p:blipFill>
        <p:spPr>
          <a:xfrm>
            <a:off x="6633647" y="864"/>
            <a:ext cx="5554759" cy="6855206"/>
          </a:xfrm>
          <a:prstGeom prst="rect">
            <a:avLst/>
          </a:prstGeom>
        </p:spPr>
      </p:pic>
      <p:sp>
        <p:nvSpPr>
          <p:cNvPr id="2" name="Slide Number Placeholder 1">
            <a:extLst>
              <a:ext uri="{FF2B5EF4-FFF2-40B4-BE49-F238E27FC236}">
                <a16:creationId xmlns:a16="http://schemas.microsoft.com/office/drawing/2014/main" id="{1BFA39ED-C793-769F-70FF-37A1FFA6BD14}"/>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5" name="TextBox 4">
            <a:extLst>
              <a:ext uri="{FF2B5EF4-FFF2-40B4-BE49-F238E27FC236}">
                <a16:creationId xmlns:a16="http://schemas.microsoft.com/office/drawing/2014/main" id="{EADFA16F-6152-BECC-4C5C-C07EA9178306}"/>
              </a:ext>
            </a:extLst>
          </p:cNvPr>
          <p:cNvSpPr txBox="1"/>
          <p:nvPr/>
        </p:nvSpPr>
        <p:spPr>
          <a:xfrm>
            <a:off x="729341" y="159303"/>
            <a:ext cx="1312539" cy="523220"/>
          </a:xfrm>
          <a:prstGeom prst="rect">
            <a:avLst/>
          </a:prstGeom>
          <a:noFill/>
        </p:spPr>
        <p:txBody>
          <a:bodyPr wrap="none" rtlCol="0">
            <a:spAutoFit/>
          </a:bodyPr>
          <a:lstStyle/>
          <a:p>
            <a:r>
              <a:rPr lang="en-US" sz="2800" b="1">
                <a:latin typeface="Calibri" panose="020F0502020204030204" pitchFamily="34" charset="0"/>
                <a:cs typeface="Calibri" panose="020F0502020204030204" pitchFamily="34" charset="0"/>
              </a:rPr>
              <a:t>Agenda</a:t>
            </a:r>
          </a:p>
        </p:txBody>
      </p:sp>
      <p:sp>
        <p:nvSpPr>
          <p:cNvPr id="8" name="Content Placeholder 2">
            <a:extLst>
              <a:ext uri="{FF2B5EF4-FFF2-40B4-BE49-F238E27FC236}">
                <a16:creationId xmlns:a16="http://schemas.microsoft.com/office/drawing/2014/main" id="{FC599FE6-3E24-022B-9D50-48A9F119A3F6}"/>
              </a:ext>
            </a:extLst>
          </p:cNvPr>
          <p:cNvSpPr>
            <a:spLocks noGrp="1"/>
          </p:cNvSpPr>
          <p:nvPr>
            <p:ph idx="1"/>
          </p:nvPr>
        </p:nvSpPr>
        <p:spPr>
          <a:xfrm>
            <a:off x="729341" y="890592"/>
            <a:ext cx="5182134" cy="5075750"/>
          </a:xfrm>
        </p:spPr>
        <p:txBody>
          <a:bodyPr anchor="ctr">
            <a:normAutofit/>
          </a:bodyPr>
          <a:lstStyle/>
          <a:p>
            <a:pPr>
              <a:buFont typeface="Wingdings" panose="05000000000000000000" pitchFamily="2" charset="2"/>
              <a:buChar char="§"/>
            </a:pPr>
            <a:r>
              <a:rPr lang="en-US" sz="2400">
                <a:latin typeface="Calibri" panose="020F0502020204030204" pitchFamily="34" charset="0"/>
                <a:cs typeface="Calibri" panose="020F0502020204030204" pitchFamily="34" charset="0"/>
              </a:rPr>
              <a:t>The challenge to solve</a:t>
            </a:r>
          </a:p>
          <a:p>
            <a:pPr>
              <a:buFont typeface="Wingdings" panose="05000000000000000000" pitchFamily="2" charset="2"/>
              <a:buChar char="§"/>
            </a:pPr>
            <a:endParaRPr lang="en-US" sz="2400">
              <a:latin typeface="Calibri" panose="020F0502020204030204" pitchFamily="34" charset="0"/>
              <a:cs typeface="Calibri" panose="020F0502020204030204" pitchFamily="34" charset="0"/>
            </a:endParaRPr>
          </a:p>
          <a:p>
            <a:pPr>
              <a:buFont typeface="Wingdings" panose="05000000000000000000" pitchFamily="2" charset="2"/>
              <a:buChar char="§"/>
            </a:pPr>
            <a:r>
              <a:rPr lang="en-US" sz="2400">
                <a:latin typeface="Calibri" panose="020F0502020204030204" pitchFamily="34" charset="0"/>
                <a:cs typeface="Calibri" panose="020F0502020204030204" pitchFamily="34" charset="0"/>
              </a:rPr>
              <a:t>How we went about solving it: methods and approach</a:t>
            </a:r>
          </a:p>
          <a:p>
            <a:pPr>
              <a:buFont typeface="Wingdings" panose="05000000000000000000" pitchFamily="2" charset="2"/>
              <a:buChar char="§"/>
            </a:pPr>
            <a:endParaRPr lang="en-US" sz="2400">
              <a:latin typeface="Calibri" panose="020F0502020204030204" pitchFamily="34" charset="0"/>
              <a:cs typeface="Calibri" panose="020F0502020204030204" pitchFamily="34" charset="0"/>
            </a:endParaRPr>
          </a:p>
          <a:p>
            <a:pPr>
              <a:buFont typeface="Wingdings" panose="05000000000000000000" pitchFamily="2" charset="2"/>
              <a:buChar char="§"/>
            </a:pPr>
            <a:r>
              <a:rPr lang="en-US" sz="2400">
                <a:latin typeface="Calibri" panose="020F0502020204030204" pitchFamily="34" charset="0"/>
                <a:cs typeface="Calibri" panose="020F0502020204030204" pitchFamily="34" charset="0"/>
              </a:rPr>
              <a:t>Results summary</a:t>
            </a:r>
          </a:p>
          <a:p>
            <a:pPr>
              <a:buFont typeface="Wingdings" panose="05000000000000000000" pitchFamily="2" charset="2"/>
              <a:buChar char="§"/>
            </a:pPr>
            <a:r>
              <a:rPr lang="en-US" sz="2400">
                <a:latin typeface="Calibri" panose="020F0502020204030204" pitchFamily="34" charset="0"/>
                <a:cs typeface="Calibri" panose="020F0502020204030204" pitchFamily="34" charset="0"/>
              </a:rPr>
              <a:t>Our results: Production features</a:t>
            </a:r>
          </a:p>
          <a:p>
            <a:pPr>
              <a:buFont typeface="Wingdings" panose="05000000000000000000" pitchFamily="2" charset="2"/>
              <a:buChar char="§"/>
            </a:pPr>
            <a:r>
              <a:rPr lang="en-US" sz="2400">
                <a:latin typeface="Calibri" panose="020F0502020204030204" pitchFamily="34" charset="0"/>
                <a:cs typeface="Calibri" panose="020F0502020204030204" pitchFamily="34" charset="0"/>
              </a:rPr>
              <a:t>Our results: Content features</a:t>
            </a:r>
          </a:p>
          <a:p>
            <a:pPr>
              <a:buFont typeface="Wingdings" panose="05000000000000000000" pitchFamily="2" charset="2"/>
              <a:buChar char="§"/>
            </a:pPr>
            <a:r>
              <a:rPr lang="en-US" sz="2400">
                <a:latin typeface="Calibri" panose="020F0502020204030204" pitchFamily="34" charset="0"/>
                <a:cs typeface="Calibri" panose="020F0502020204030204" pitchFamily="34" charset="0"/>
              </a:rPr>
              <a:t>Our results: Market features</a:t>
            </a:r>
          </a:p>
          <a:p>
            <a:pPr>
              <a:buFont typeface="Wingdings" panose="05000000000000000000" pitchFamily="2" charset="2"/>
              <a:buChar char="§"/>
            </a:pPr>
            <a:endParaRPr lang="en-US" sz="2400">
              <a:latin typeface="Calibri" panose="020F0502020204030204" pitchFamily="34" charset="0"/>
              <a:cs typeface="Calibri" panose="020F0502020204030204" pitchFamily="34" charset="0"/>
            </a:endParaRPr>
          </a:p>
          <a:p>
            <a:pPr>
              <a:buFont typeface="Wingdings" panose="05000000000000000000" pitchFamily="2" charset="2"/>
              <a:buChar char="§"/>
            </a:pPr>
            <a:r>
              <a:rPr lang="en-US" sz="2400">
                <a:latin typeface="Calibri" panose="020F0502020204030204" pitchFamily="34" charset="0"/>
                <a:cs typeface="Calibri" panose="020F0502020204030204" pitchFamily="34" charset="0"/>
              </a:rPr>
              <a:t>Discussion and reflection</a:t>
            </a:r>
          </a:p>
        </p:txBody>
      </p:sp>
    </p:spTree>
    <p:extLst>
      <p:ext uri="{BB962C8B-B14F-4D97-AF65-F5344CB8AC3E}">
        <p14:creationId xmlns:p14="http://schemas.microsoft.com/office/powerpoint/2010/main" val="3488632893"/>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808588" y="202587"/>
            <a:ext cx="11080897" cy="1323439"/>
          </a:xfrm>
          <a:prstGeom prst="rect">
            <a:avLst/>
          </a:prstGeom>
          <a:noFill/>
        </p:spPr>
        <p:txBody>
          <a:bodyPr wrap="square" lIns="91440" tIns="45720" rIns="91440" bIns="45720" rtlCol="0" anchor="t">
            <a:spAutoFit/>
          </a:bodyPr>
          <a:lstStyle/>
          <a:p>
            <a:r>
              <a:rPr lang="en-US" sz="4000" b="1">
                <a:latin typeface="Calibri" panose="020F0502020204030204" pitchFamily="34" charset="0"/>
                <a:cs typeface="Calibri" panose="020F0502020204030204" pitchFamily="34" charset="0"/>
              </a:rPr>
              <a:t>Our results: Content features to consider for the future</a:t>
            </a: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ADB26A-4F4B-98DF-A604-DD01FC2BC537}"/>
              </a:ext>
            </a:extLst>
          </p:cNvPr>
          <p:cNvSpPr txBox="1"/>
          <p:nvPr/>
        </p:nvSpPr>
        <p:spPr>
          <a:xfrm>
            <a:off x="1303821" y="2799644"/>
            <a:ext cx="757892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ea typeface="+mn-lt"/>
                <a:cs typeface="+mn-lt"/>
              </a:rPr>
              <a:t>Identifying unique selling proposition</a:t>
            </a:r>
            <a:endParaRPr lang="en-US" sz="2800">
              <a:cs typeface="Calibri"/>
            </a:endParaRPr>
          </a:p>
          <a:p>
            <a:pPr marL="457200" indent="-457200">
              <a:buFont typeface="Arial"/>
              <a:buChar char="•"/>
            </a:pPr>
            <a:r>
              <a:rPr lang="en-US" sz="2800">
                <a:ea typeface="+mn-lt"/>
                <a:cs typeface="+mn-lt"/>
              </a:rPr>
              <a:t>Attention-grabbing moments</a:t>
            </a:r>
          </a:p>
          <a:p>
            <a:pPr marL="457200" indent="-457200">
              <a:buFont typeface="Arial"/>
              <a:buChar char="•"/>
            </a:pPr>
            <a:r>
              <a:rPr lang="en-US" sz="2800">
                <a:ea typeface="+mn-lt"/>
                <a:cs typeface="+mn-lt"/>
              </a:rPr>
              <a:t>Story of the AD</a:t>
            </a:r>
          </a:p>
          <a:p>
            <a:endParaRPr lang="en-US" sz="1200">
              <a:solidFill>
                <a:srgbClr val="374151"/>
              </a:solidFill>
              <a:cs typeface="Calibri"/>
            </a:endParaRPr>
          </a:p>
        </p:txBody>
      </p:sp>
    </p:spTree>
    <p:extLst>
      <p:ext uri="{BB962C8B-B14F-4D97-AF65-F5344CB8AC3E}">
        <p14:creationId xmlns:p14="http://schemas.microsoft.com/office/powerpoint/2010/main" val="4291392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13F019E6-546B-1CC6-C8D4-1D30CA4B0C25}"/>
              </a:ext>
            </a:extLst>
          </p:cNvPr>
          <p:cNvPicPr>
            <a:picLocks noChangeAspect="1"/>
          </p:cNvPicPr>
          <p:nvPr/>
        </p:nvPicPr>
        <p:blipFill rotWithShape="1">
          <a:blip r:embed="rId2"/>
          <a:srcRect l="13411" t="1512" r="13084" b="6149"/>
          <a:stretch/>
        </p:blipFill>
        <p:spPr>
          <a:xfrm>
            <a:off x="6633647" y="864"/>
            <a:ext cx="5554759" cy="6855206"/>
          </a:xfrm>
          <a:prstGeom prst="rect">
            <a:avLst/>
          </a:prstGeom>
        </p:spPr>
      </p:pic>
      <p:sp>
        <p:nvSpPr>
          <p:cNvPr id="2" name="Slide Number Placeholder 1">
            <a:extLst>
              <a:ext uri="{FF2B5EF4-FFF2-40B4-BE49-F238E27FC236}">
                <a16:creationId xmlns:a16="http://schemas.microsoft.com/office/drawing/2014/main" id="{1BFA39ED-C793-769F-70FF-37A1FFA6BD14}"/>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8" name="Content Placeholder 2">
            <a:extLst>
              <a:ext uri="{FF2B5EF4-FFF2-40B4-BE49-F238E27FC236}">
                <a16:creationId xmlns:a16="http://schemas.microsoft.com/office/drawing/2014/main" id="{FC599FE6-3E24-022B-9D50-48A9F119A3F6}"/>
              </a:ext>
            </a:extLst>
          </p:cNvPr>
          <p:cNvSpPr>
            <a:spLocks noGrp="1"/>
          </p:cNvSpPr>
          <p:nvPr>
            <p:ph idx="1"/>
          </p:nvPr>
        </p:nvSpPr>
        <p:spPr>
          <a:xfrm>
            <a:off x="729341" y="1202021"/>
            <a:ext cx="5182134" cy="5075750"/>
          </a:xfrm>
        </p:spPr>
        <p:txBody>
          <a:bodyPr anchor="ctr">
            <a:normAutofit/>
          </a:bodyPr>
          <a:lstStyle/>
          <a:p>
            <a:pPr marL="0" indent="0">
              <a:buNone/>
            </a:pPr>
            <a:r>
              <a:rPr lang="en-US" sz="3200" b="1">
                <a:latin typeface="Calibri" panose="020F0502020204030204" pitchFamily="34" charset="0"/>
                <a:cs typeface="Calibri" panose="020F0502020204030204" pitchFamily="34" charset="0"/>
              </a:rPr>
              <a:t>Results: Market Features</a:t>
            </a:r>
          </a:p>
        </p:txBody>
      </p:sp>
    </p:spTree>
    <p:extLst>
      <p:ext uri="{BB962C8B-B14F-4D97-AF65-F5344CB8AC3E}">
        <p14:creationId xmlns:p14="http://schemas.microsoft.com/office/powerpoint/2010/main" val="3773207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715992" y="-256342"/>
            <a:ext cx="8795693" cy="1454051"/>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3600" b="1" dirty="0">
                <a:latin typeface="Calibri" panose="020F0502020204030204" pitchFamily="34" charset="0"/>
                <a:cs typeface="Calibri" panose="020F0502020204030204" pitchFamily="34" charset="0"/>
              </a:rPr>
              <a:t>Our Challenge: Industry Classification</a:t>
            </a:r>
          </a:p>
        </p:txBody>
      </p:sp>
      <p:sp>
        <p:nvSpPr>
          <p:cNvPr id="2" name="Rectangle 1">
            <a:extLst>
              <a:ext uri="{FF2B5EF4-FFF2-40B4-BE49-F238E27FC236}">
                <a16:creationId xmlns:a16="http://schemas.microsoft.com/office/drawing/2014/main" id="{81573887-1982-B801-0826-204C57C090AE}"/>
              </a:ext>
            </a:extLst>
          </p:cNvPr>
          <p:cNvSpPr/>
          <p:nvPr/>
        </p:nvSpPr>
        <p:spPr>
          <a:xfrm>
            <a:off x="715992" y="1197709"/>
            <a:ext cx="8561058" cy="4305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a:lnSpc>
                <a:spcPct val="90000"/>
              </a:lnSpc>
              <a:spcAft>
                <a:spcPts val="600"/>
              </a:spcAft>
            </a:pPr>
            <a:r>
              <a:rPr lang="en-US" sz="2400" b="1" dirty="0">
                <a:solidFill>
                  <a:schemeClr val="tx1"/>
                </a:solidFill>
              </a:rPr>
              <a:t>Challenge</a:t>
            </a:r>
            <a:r>
              <a:rPr lang="en-US" sz="2400" dirty="0">
                <a:solidFill>
                  <a:schemeClr val="tx1"/>
                </a:solidFill>
              </a:rPr>
              <a:t>:</a:t>
            </a:r>
          </a:p>
          <a:p>
            <a:pPr>
              <a:lnSpc>
                <a:spcPct val="90000"/>
              </a:lnSpc>
              <a:spcAft>
                <a:spcPts val="600"/>
              </a:spcAft>
            </a:pPr>
            <a:r>
              <a:rPr lang="en-US" sz="2400" dirty="0">
                <a:solidFill>
                  <a:schemeClr val="tx1"/>
                </a:solidFill>
              </a:rPr>
              <a:t>Classify advertisement videos into the correct Industry Category and Subcategory</a:t>
            </a:r>
            <a:endParaRPr lang="en-US" sz="2400" dirty="0">
              <a:solidFill>
                <a:schemeClr val="tx1"/>
              </a:solidFill>
              <a:cs typeface="Calibri"/>
            </a:endParaRPr>
          </a:p>
          <a:p>
            <a:pPr marL="342900" indent="-342900">
              <a:lnSpc>
                <a:spcPct val="90000"/>
              </a:lnSpc>
              <a:spcAft>
                <a:spcPts val="600"/>
              </a:spcAft>
              <a:buFont typeface="Arial"/>
              <a:buChar char="•"/>
            </a:pPr>
            <a:endParaRPr lang="en-US" sz="2000" dirty="0">
              <a:solidFill>
                <a:schemeClr val="tx1"/>
              </a:solidFill>
              <a:latin typeface="+mj-lt"/>
              <a:cs typeface="Aharoni"/>
            </a:endParaRPr>
          </a:p>
          <a:p>
            <a:pPr>
              <a:lnSpc>
                <a:spcPct val="90000"/>
              </a:lnSpc>
              <a:spcAft>
                <a:spcPts val="600"/>
              </a:spcAft>
            </a:pPr>
            <a:r>
              <a:rPr lang="en-US" sz="2400" b="1" dirty="0">
                <a:solidFill>
                  <a:schemeClr val="tx1"/>
                </a:solidFill>
              </a:rPr>
              <a:t>Example</a:t>
            </a:r>
            <a:r>
              <a:rPr lang="en-US" sz="2400" dirty="0">
                <a:solidFill>
                  <a:schemeClr val="tx1"/>
                </a:solidFill>
              </a:rPr>
              <a:t>:</a:t>
            </a:r>
            <a:endParaRPr lang="en-US" sz="2400" dirty="0">
              <a:solidFill>
                <a:schemeClr val="tx1"/>
              </a:solidFill>
              <a:cs typeface="Calibri"/>
            </a:endParaRPr>
          </a:p>
          <a:p>
            <a:pPr marL="0" lvl="1">
              <a:lnSpc>
                <a:spcPct val="90000"/>
              </a:lnSpc>
              <a:spcAft>
                <a:spcPts val="600"/>
              </a:spcAft>
            </a:pPr>
            <a:r>
              <a:rPr lang="en-US" sz="2400" dirty="0">
                <a:solidFill>
                  <a:schemeClr val="tx1"/>
                </a:solidFill>
              </a:rPr>
              <a:t>Given a Nike video, classify it into Industry Category: Apparel and Footwear and subcategory: Athletic &amp; Sporting Goods</a:t>
            </a:r>
            <a:endParaRPr lang="en-US" sz="2400" dirty="0">
              <a:solidFill>
                <a:schemeClr val="tx1"/>
              </a:solidFill>
              <a:cs typeface="Calibri"/>
            </a:endParaRPr>
          </a:p>
          <a:p>
            <a:pPr indent="-228600">
              <a:lnSpc>
                <a:spcPct val="90000"/>
              </a:lnSpc>
              <a:spcAft>
                <a:spcPts val="600"/>
              </a:spcAft>
              <a:buFont typeface="Arial" panose="020B0604020202020204" pitchFamily="34" charset="0"/>
              <a:buChar char="•"/>
            </a:pPr>
            <a:endParaRPr lang="en-US" sz="2000" dirty="0">
              <a:solidFill>
                <a:schemeClr val="tx2"/>
              </a:solidFill>
            </a:endParaRPr>
          </a:p>
          <a:p>
            <a:pPr>
              <a:lnSpc>
                <a:spcPct val="90000"/>
              </a:lnSpc>
              <a:spcAft>
                <a:spcPts val="600"/>
              </a:spcAft>
            </a:pPr>
            <a:r>
              <a:rPr lang="en-US" sz="2400" b="1" dirty="0">
                <a:solidFill>
                  <a:schemeClr val="tx1"/>
                </a:solidFill>
              </a:rPr>
              <a:t>To achieve this target, we followed two distinct approaches:</a:t>
            </a:r>
            <a:endParaRPr lang="en-US" sz="2400" b="1" dirty="0">
              <a:solidFill>
                <a:schemeClr val="tx1"/>
              </a:solidFill>
              <a:cs typeface="Calibri"/>
            </a:endParaRPr>
          </a:p>
          <a:p>
            <a:pPr lvl="1" indent="-228600">
              <a:lnSpc>
                <a:spcPct val="90000"/>
              </a:lnSpc>
              <a:spcAft>
                <a:spcPts val="600"/>
              </a:spcAft>
              <a:buFont typeface="Arial" panose="020B0604020202020204" pitchFamily="34" charset="0"/>
              <a:buChar char="•"/>
            </a:pPr>
            <a:r>
              <a:rPr lang="en-US" sz="2400" dirty="0">
                <a:solidFill>
                  <a:schemeClr val="tx1"/>
                </a:solidFill>
                <a:cs typeface="Calibri" panose="020F0502020204030204"/>
              </a:rPr>
              <a:t>Logo</a:t>
            </a:r>
            <a:r>
              <a:rPr lang="en-US" sz="2400" dirty="0">
                <a:solidFill>
                  <a:schemeClr val="tx1"/>
                </a:solidFill>
                <a:ea typeface="+mn-lt"/>
                <a:cs typeface="+mn-lt"/>
              </a:rPr>
              <a:t> Detection with Dominant Words</a:t>
            </a:r>
            <a:endParaRPr lang="en-US" sz="2400" dirty="0">
              <a:solidFill>
                <a:schemeClr val="tx1"/>
              </a:solidFill>
              <a:cs typeface="Calibri" panose="020F0502020204030204"/>
            </a:endParaRPr>
          </a:p>
          <a:p>
            <a:pPr lvl="1" indent="-228600">
              <a:lnSpc>
                <a:spcPct val="90000"/>
              </a:lnSpc>
              <a:spcAft>
                <a:spcPts val="600"/>
              </a:spcAft>
              <a:buFont typeface="Arial" panose="020B0604020202020204" pitchFamily="34" charset="0"/>
              <a:buChar char="•"/>
            </a:pPr>
            <a:r>
              <a:rPr lang="en-US" sz="2400" dirty="0">
                <a:solidFill>
                  <a:schemeClr val="tx1"/>
                </a:solidFill>
              </a:rPr>
              <a:t>Logo detection with </a:t>
            </a:r>
            <a:r>
              <a:rPr lang="en-US" sz="2400" dirty="0" err="1">
                <a:solidFill>
                  <a:schemeClr val="tx1"/>
                </a:solidFill>
              </a:rPr>
              <a:t>Openai</a:t>
            </a:r>
            <a:r>
              <a:rPr lang="en-US" sz="2400" dirty="0">
                <a:solidFill>
                  <a:schemeClr val="tx1"/>
                </a:solidFill>
              </a:rPr>
              <a:t> Classification</a:t>
            </a:r>
            <a:endParaRPr lang="en-US" dirty="0">
              <a:solidFill>
                <a:schemeClr val="tx1"/>
              </a:solidFill>
            </a:endParaRPr>
          </a:p>
          <a:p>
            <a:pPr indent="-228600">
              <a:lnSpc>
                <a:spcPct val="90000"/>
              </a:lnSpc>
              <a:spcAft>
                <a:spcPts val="600"/>
              </a:spcAft>
              <a:buFont typeface="Arial" panose="020B0604020202020204" pitchFamily="34" charset="0"/>
              <a:buChar char="•"/>
            </a:pPr>
            <a:endParaRPr lang="en-US" dirty="0">
              <a:solidFill>
                <a:schemeClr val="tx2"/>
              </a:solidFill>
            </a:endParaRP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056428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633787" y="1116324"/>
            <a:ext cx="9850774" cy="641239"/>
          </a:xfrm>
          <a:prstGeom prst="rect">
            <a:avLst/>
          </a:prstGeom>
        </p:spPr>
        <p:txBody>
          <a:bodyPr vert="horz" lIns="91440" tIns="45720" rIns="91440" bIns="45720" rtlCol="0" anchor="ctr">
            <a:noAutofit/>
          </a:bodyPr>
          <a:lstStyle/>
          <a:p>
            <a:pPr>
              <a:lnSpc>
                <a:spcPct val="90000"/>
              </a:lnSpc>
              <a:spcBef>
                <a:spcPct val="0"/>
              </a:spcBef>
              <a:spcAft>
                <a:spcPts val="600"/>
              </a:spcAft>
            </a:pPr>
            <a:r>
              <a:rPr lang="en-US" sz="2500" b="1" dirty="0">
                <a:latin typeface="Helvetica"/>
                <a:cs typeface="Helvetica"/>
              </a:rPr>
              <a:t>Methodology - Approach Logo Detection with Dominant Words</a:t>
            </a:r>
          </a:p>
        </p:txBody>
      </p:sp>
      <p:sp>
        <p:nvSpPr>
          <p:cNvPr id="2" name="Rectangle 1">
            <a:extLst>
              <a:ext uri="{FF2B5EF4-FFF2-40B4-BE49-F238E27FC236}">
                <a16:creationId xmlns:a16="http://schemas.microsoft.com/office/drawing/2014/main" id="{81573887-1982-B801-0826-204C57C090AE}"/>
              </a:ext>
            </a:extLst>
          </p:cNvPr>
          <p:cNvSpPr/>
          <p:nvPr/>
        </p:nvSpPr>
        <p:spPr>
          <a:xfrm>
            <a:off x="633787" y="1646439"/>
            <a:ext cx="8811551" cy="2139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Autofit/>
          </a:bodyPr>
          <a:lstStyle/>
          <a:p>
            <a:pPr>
              <a:spcAft>
                <a:spcPts val="600"/>
              </a:spcAft>
            </a:pPr>
            <a:endParaRPr lang="en-US" dirty="0">
              <a:solidFill>
                <a:schemeClr val="tx1"/>
              </a:solidFill>
              <a:cs typeface="Calibri" panose="020F0502020204030204"/>
            </a:endParaRPr>
          </a:p>
          <a:p>
            <a:pPr marL="285750" lvl="1" indent="-285750">
              <a:spcAft>
                <a:spcPts val="600"/>
              </a:spcAft>
              <a:buFont typeface="Arial"/>
              <a:buChar char="•"/>
            </a:pPr>
            <a:r>
              <a:rPr lang="en-US" sz="2400" dirty="0">
                <a:solidFill>
                  <a:schemeClr val="tx1"/>
                </a:solidFill>
              </a:rPr>
              <a:t>Using </a:t>
            </a:r>
            <a:r>
              <a:rPr lang="en-US" sz="2400" dirty="0" err="1">
                <a:solidFill>
                  <a:schemeClr val="tx1"/>
                </a:solidFill>
              </a:rPr>
              <a:t>Yake</a:t>
            </a:r>
            <a:r>
              <a:rPr lang="en-US" sz="2400" dirty="0">
                <a:solidFill>
                  <a:schemeClr val="tx1"/>
                </a:solidFill>
              </a:rPr>
              <a:t> and Summa, detected dominant words  from speech transcription. Using APIs, detected Logos to classify videos into respective industries. </a:t>
            </a:r>
            <a:endParaRPr lang="en-US" sz="2400" dirty="0">
              <a:solidFill>
                <a:schemeClr val="tx1"/>
              </a:solidFill>
              <a:cs typeface="Calibri"/>
            </a:endParaRPr>
          </a:p>
          <a:p>
            <a:pPr marL="285750" lvl="1" indent="-285750">
              <a:spcAft>
                <a:spcPts val="600"/>
              </a:spcAft>
              <a:buFont typeface="Arial"/>
              <a:buChar char="•"/>
            </a:pPr>
            <a:endParaRPr lang="en-US" dirty="0">
              <a:solidFill>
                <a:schemeClr val="tx1"/>
              </a:solidFill>
              <a:cs typeface="Calibri"/>
            </a:endParaRPr>
          </a:p>
          <a:p>
            <a:pPr marL="0" lvl="1">
              <a:spcAft>
                <a:spcPts val="600"/>
              </a:spcAft>
            </a:pPr>
            <a:endParaRPr lang="en-US" dirty="0">
              <a:solidFill>
                <a:schemeClr val="tx1"/>
              </a:solidFill>
              <a:cs typeface="Calibri"/>
            </a:endParaRPr>
          </a:p>
          <a:p>
            <a:pPr marL="742950" lvl="1" indent="-285750">
              <a:spcAft>
                <a:spcPts val="600"/>
              </a:spcAft>
              <a:buFont typeface="Arial"/>
              <a:buChar char="•"/>
            </a:pPr>
            <a:endParaRPr lang="en-US" b="1" dirty="0">
              <a:solidFill>
                <a:schemeClr val="tx1"/>
              </a:solidFill>
              <a:cs typeface="Calibri" panose="020F0502020204030204"/>
            </a:endParaRPr>
          </a:p>
          <a:p>
            <a:pPr>
              <a:spcAft>
                <a:spcPts val="600"/>
              </a:spcAft>
            </a:pPr>
            <a:endParaRPr lang="en-US" dirty="0">
              <a:solidFill>
                <a:schemeClr val="tx1"/>
              </a:solidFill>
              <a:cs typeface="Calibri" panose="020F0502020204030204"/>
            </a:endParaRPr>
          </a:p>
          <a:p>
            <a:pPr indent="-228600">
              <a:spcAft>
                <a:spcPts val="600"/>
              </a:spcAft>
              <a:buFont typeface="Arial" panose="020B0604020202020204" pitchFamily="34" charset="0"/>
              <a:buChar char="•"/>
            </a:pPr>
            <a:endParaRPr lang="en-US" dirty="0">
              <a:solidFill>
                <a:schemeClr val="tx1"/>
              </a:solidFill>
              <a:cs typeface="Calibri" panose="020F0502020204030204"/>
            </a:endParaRPr>
          </a:p>
        </p:txBody>
      </p:sp>
      <p:sp>
        <p:nvSpPr>
          <p:cNvPr id="6" name="TextBox 5">
            <a:extLst>
              <a:ext uri="{FF2B5EF4-FFF2-40B4-BE49-F238E27FC236}">
                <a16:creationId xmlns:a16="http://schemas.microsoft.com/office/drawing/2014/main" id="{F87383C0-CDD7-543C-ACB2-2DE39447370F}"/>
              </a:ext>
            </a:extLst>
          </p:cNvPr>
          <p:cNvSpPr txBox="1"/>
          <p:nvPr/>
        </p:nvSpPr>
        <p:spPr>
          <a:xfrm>
            <a:off x="633787" y="3561401"/>
            <a:ext cx="9615483" cy="655616"/>
          </a:xfrm>
          <a:prstGeom prst="rect">
            <a:avLst/>
          </a:prstGeom>
        </p:spPr>
        <p:txBody>
          <a:bodyPr vert="horz" lIns="91440" tIns="45720" rIns="91440" bIns="45720" rtlCol="0" anchor="ctr">
            <a:normAutofit fontScale="77500" lnSpcReduction="20000"/>
          </a:bodyPr>
          <a:lstStyle/>
          <a:p>
            <a:pPr>
              <a:lnSpc>
                <a:spcPct val="90000"/>
              </a:lnSpc>
              <a:spcBef>
                <a:spcPct val="0"/>
              </a:spcBef>
              <a:spcAft>
                <a:spcPts val="600"/>
              </a:spcAft>
            </a:pPr>
            <a:r>
              <a:rPr lang="en-US" sz="3600" b="1" dirty="0">
                <a:latin typeface="Calibri" panose="020F0502020204030204" pitchFamily="34" charset="0"/>
                <a:ea typeface="Calibri" panose="020F0502020204030204" pitchFamily="34" charset="0"/>
                <a:cs typeface="Calibri" panose="020F0502020204030204" pitchFamily="34" charset="0"/>
              </a:rPr>
              <a:t>Challenges - Approach Logo Detection with Dominant Words</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7303390-0EC2-BC39-E5E0-658934A7C070}"/>
              </a:ext>
            </a:extLst>
          </p:cNvPr>
          <p:cNvSpPr txBox="1"/>
          <p:nvPr/>
        </p:nvSpPr>
        <p:spPr>
          <a:xfrm>
            <a:off x="-172337" y="265842"/>
            <a:ext cx="12994529" cy="646331"/>
          </a:xfrm>
          <a:prstGeom prst="rect">
            <a:avLst/>
          </a:prstGeom>
          <a:noFill/>
        </p:spPr>
        <p:txBody>
          <a:bodyPr wrap="square" lIns="91440" tIns="45720" rIns="91440" bIns="45720" rtlCol="0" anchor="t">
            <a:spAutoFit/>
          </a:bodyPr>
          <a:lstStyle/>
          <a:p>
            <a:pPr algn="ctr"/>
            <a:r>
              <a:rPr lang="en-US" sz="3600" b="1">
                <a:latin typeface="Calibri" panose="020F0502020204030204" pitchFamily="34" charset="0"/>
                <a:cs typeface="Calibri" panose="020F0502020204030204" pitchFamily="34" charset="0"/>
              </a:rPr>
              <a:t>Industry</a:t>
            </a:r>
            <a:r>
              <a:rPr lang="en-US">
                <a:latin typeface="Calibri" panose="020F0502020204030204" pitchFamily="34" charset="0"/>
                <a:cs typeface="Calibri" panose="020F0502020204030204" pitchFamily="34" charset="0"/>
              </a:rPr>
              <a:t> </a:t>
            </a:r>
            <a:r>
              <a:rPr lang="en-US" sz="3600" b="1">
                <a:latin typeface="Calibri" panose="020F0502020204030204" pitchFamily="34" charset="0"/>
                <a:cs typeface="Calibri" panose="020F0502020204030204" pitchFamily="34" charset="0"/>
              </a:rPr>
              <a:t>Classification</a:t>
            </a:r>
            <a:endParaRPr lang="en-US">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B75051F7-A6A5-4025-A583-362ADAFE49CC}"/>
              </a:ext>
            </a:extLst>
          </p:cNvPr>
          <p:cNvSpPr/>
          <p:nvPr/>
        </p:nvSpPr>
        <p:spPr>
          <a:xfrm>
            <a:off x="578643" y="3947181"/>
            <a:ext cx="9041155" cy="19523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a:spcAft>
                <a:spcPts val="600"/>
              </a:spcAft>
            </a:pPr>
            <a:endParaRPr lang="en-US" sz="2800" dirty="0">
              <a:solidFill>
                <a:schemeClr val="tx1"/>
              </a:solidFill>
            </a:endParaRPr>
          </a:p>
          <a:p>
            <a:pPr indent="-228600">
              <a:spcAft>
                <a:spcPts val="600"/>
              </a:spcAft>
              <a:buFont typeface="Arial" panose="020B0604020202020204" pitchFamily="34" charset="0"/>
              <a:buChar char="•"/>
            </a:pPr>
            <a:r>
              <a:rPr lang="en-US" sz="2400" dirty="0">
                <a:solidFill>
                  <a:schemeClr val="tx1"/>
                </a:solidFill>
              </a:rPr>
              <a:t> Some wrong/or no detection of logos</a:t>
            </a:r>
            <a:endParaRPr lang="en-US" sz="2400" dirty="0">
              <a:solidFill>
                <a:schemeClr val="tx1"/>
              </a:solidFill>
              <a:cs typeface="Calibri"/>
            </a:endParaRPr>
          </a:p>
          <a:p>
            <a:pPr indent="-228600">
              <a:spcAft>
                <a:spcPts val="600"/>
              </a:spcAft>
              <a:buFont typeface="Arial" panose="020B0604020202020204" pitchFamily="34" charset="0"/>
              <a:buChar char="•"/>
            </a:pPr>
            <a:r>
              <a:rPr lang="en-US" sz="2400" dirty="0">
                <a:solidFill>
                  <a:schemeClr val="tx1"/>
                </a:solidFill>
              </a:rPr>
              <a:t> API functionality Issues</a:t>
            </a:r>
            <a:endParaRPr lang="en-US" sz="2400" dirty="0">
              <a:solidFill>
                <a:schemeClr val="tx1"/>
              </a:solidFill>
              <a:cs typeface="Calibri"/>
            </a:endParaRPr>
          </a:p>
          <a:p>
            <a:pPr indent="-228600">
              <a:spcAft>
                <a:spcPts val="600"/>
              </a:spcAft>
              <a:buFont typeface="Arial" panose="020B0604020202020204" pitchFamily="34" charset="0"/>
              <a:buChar char="•"/>
            </a:pPr>
            <a:r>
              <a:rPr lang="en-US" sz="2400" dirty="0">
                <a:solidFill>
                  <a:schemeClr val="tx1"/>
                </a:solidFill>
              </a:rPr>
              <a:t> Model Building</a:t>
            </a:r>
            <a:endParaRPr lang="en-US" sz="2400" dirty="0">
              <a:solidFill>
                <a:schemeClr val="tx1"/>
              </a:solidFill>
              <a:cs typeface="Calibri"/>
            </a:endParaRPr>
          </a:p>
          <a:p>
            <a:pPr indent="-228600">
              <a:lnSpc>
                <a:spcPct val="90000"/>
              </a:lnSpc>
              <a:spcAft>
                <a:spcPts val="600"/>
              </a:spcAft>
              <a:buFont typeface="Arial" panose="020B0604020202020204" pitchFamily="34" charset="0"/>
              <a:buChar char="•"/>
            </a:pPr>
            <a:endParaRPr lang="en-US" dirty="0">
              <a:solidFill>
                <a:schemeClr val="tx1"/>
              </a:solidFill>
              <a:cs typeface="Calibri"/>
            </a:endParaRPr>
          </a:p>
          <a:p>
            <a:pPr>
              <a:lnSpc>
                <a:spcPct val="90000"/>
              </a:lnSpc>
              <a:spcAft>
                <a:spcPts val="600"/>
              </a:spcAft>
            </a:pPr>
            <a:endParaRPr lang="en-US" dirty="0">
              <a:solidFill>
                <a:schemeClr val="tx1"/>
              </a:solidFill>
              <a:cs typeface="Calibri"/>
            </a:endParaRPr>
          </a:p>
        </p:txBody>
      </p:sp>
    </p:spTree>
    <p:extLst>
      <p:ext uri="{BB962C8B-B14F-4D97-AF65-F5344CB8AC3E}">
        <p14:creationId xmlns:p14="http://schemas.microsoft.com/office/powerpoint/2010/main" val="1549717849"/>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B80F-11FE-4B5A-C1E9-2D29F52612D2}"/>
              </a:ext>
            </a:extLst>
          </p:cNvPr>
          <p:cNvSpPr>
            <a:spLocks noGrp="1"/>
          </p:cNvSpPr>
          <p:nvPr>
            <p:ph type="title"/>
          </p:nvPr>
        </p:nvSpPr>
        <p:spPr/>
        <p:txBody>
          <a:bodyPr/>
          <a:lstStyle/>
          <a:p>
            <a:r>
              <a:rPr lang="en-US" sz="3600" b="1">
                <a:latin typeface="Calibri"/>
                <a:cs typeface="Calibri Light"/>
              </a:rPr>
              <a:t>Code Flow - </a:t>
            </a:r>
            <a:r>
              <a:rPr lang="en-US" sz="3600" b="1">
                <a:latin typeface="Calibri"/>
                <a:cs typeface="Helvetica"/>
              </a:rPr>
              <a:t>Logo Detection with Dominant Words</a:t>
            </a:r>
            <a:endParaRPr lang="en-US" sz="3600">
              <a:latin typeface="Calibri"/>
              <a:cs typeface="Helvetica"/>
            </a:endParaRPr>
          </a:p>
          <a:p>
            <a:endParaRPr lang="en-US" b="1">
              <a:cs typeface="Calibri Light"/>
            </a:endParaRPr>
          </a:p>
        </p:txBody>
      </p:sp>
      <p:pic>
        <p:nvPicPr>
          <p:cNvPr id="6" name="Picture 6" descr="Diagram&#10;&#10;Description automatically generated">
            <a:extLst>
              <a:ext uri="{FF2B5EF4-FFF2-40B4-BE49-F238E27FC236}">
                <a16:creationId xmlns:a16="http://schemas.microsoft.com/office/drawing/2014/main" id="{5FFE08D7-A042-D66B-F04D-B307CA928180}"/>
              </a:ext>
            </a:extLst>
          </p:cNvPr>
          <p:cNvPicPr>
            <a:picLocks noChangeAspect="1"/>
          </p:cNvPicPr>
          <p:nvPr/>
        </p:nvPicPr>
        <p:blipFill>
          <a:blip r:embed="rId2"/>
          <a:stretch>
            <a:fillRect/>
          </a:stretch>
        </p:blipFill>
        <p:spPr>
          <a:xfrm>
            <a:off x="-5749" y="1390454"/>
            <a:ext cx="12203500" cy="5342299"/>
          </a:xfrm>
          <a:prstGeom prst="rect">
            <a:avLst/>
          </a:prstGeom>
        </p:spPr>
      </p:pic>
    </p:spTree>
    <p:extLst>
      <p:ext uri="{BB962C8B-B14F-4D97-AF65-F5344CB8AC3E}">
        <p14:creationId xmlns:p14="http://schemas.microsoft.com/office/powerpoint/2010/main" val="1317164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1907-8930-C69F-1AF1-3D11A5CF6532}"/>
              </a:ext>
            </a:extLst>
          </p:cNvPr>
          <p:cNvSpPr>
            <a:spLocks noGrp="1"/>
          </p:cNvSpPr>
          <p:nvPr>
            <p:ph type="title"/>
          </p:nvPr>
        </p:nvSpPr>
        <p:spPr>
          <a:xfrm>
            <a:off x="838200" y="167957"/>
            <a:ext cx="10515600" cy="1325563"/>
          </a:xfrm>
        </p:spPr>
        <p:txBody>
          <a:bodyPr>
            <a:normAutofit/>
          </a:bodyPr>
          <a:lstStyle/>
          <a:p>
            <a:pPr>
              <a:spcAft>
                <a:spcPts val="600"/>
              </a:spcAft>
              <a:defRPr/>
            </a:pPr>
            <a:r>
              <a:rPr kumimoji="0" lang="en-US" sz="3100" b="1" i="0" u="none" strike="noStrike" kern="1200" cap="none" spc="0" normalizeH="0" baseline="0" noProof="0" dirty="0">
                <a:ln>
                  <a:noFill/>
                </a:ln>
                <a:effectLst/>
                <a:uLnTx/>
                <a:uFillTx/>
                <a:latin typeface="Calibri"/>
                <a:ea typeface="+mn-ea"/>
                <a:cs typeface="Calibri"/>
              </a:rPr>
              <a:t>Our results: Successfully </a:t>
            </a:r>
            <a:r>
              <a:rPr lang="en-US" sz="1200" dirty="0"/>
              <a:t> </a:t>
            </a:r>
            <a:r>
              <a:rPr lang="en-US" sz="3100" b="1" dirty="0">
                <a:latin typeface="Calibri"/>
                <a:ea typeface="+mn-ea"/>
                <a:cs typeface="Calibri"/>
              </a:rPr>
              <a:t>Categorize Video Advertisement into the Correct Industry</a:t>
            </a:r>
          </a:p>
        </p:txBody>
      </p:sp>
      <p:sp>
        <p:nvSpPr>
          <p:cNvPr id="5" name="Content Placeholder 4">
            <a:extLst>
              <a:ext uri="{FF2B5EF4-FFF2-40B4-BE49-F238E27FC236}">
                <a16:creationId xmlns:a16="http://schemas.microsoft.com/office/drawing/2014/main" id="{070F5430-2429-7138-C8E4-DE0B6B22C9D4}"/>
              </a:ext>
            </a:extLst>
          </p:cNvPr>
          <p:cNvSpPr>
            <a:spLocks noGrp="1"/>
          </p:cNvSpPr>
          <p:nvPr>
            <p:ph idx="1"/>
          </p:nvPr>
        </p:nvSpPr>
        <p:spPr/>
        <p:txBody>
          <a:bodyPr/>
          <a:lstStyle/>
          <a:p>
            <a:endParaRPr lang="en-US"/>
          </a:p>
        </p:txBody>
      </p:sp>
      <p:graphicFrame>
        <p:nvGraphicFramePr>
          <p:cNvPr id="6" name="Content Placeholder 9">
            <a:extLst>
              <a:ext uri="{FF2B5EF4-FFF2-40B4-BE49-F238E27FC236}">
                <a16:creationId xmlns:a16="http://schemas.microsoft.com/office/drawing/2014/main" id="{F2349B63-D120-86A4-4FEE-CF22ABCC0C4C}"/>
              </a:ext>
            </a:extLst>
          </p:cNvPr>
          <p:cNvGraphicFramePr>
            <a:graphicFrameLocks/>
          </p:cNvGraphicFramePr>
          <p:nvPr>
            <p:extLst>
              <p:ext uri="{D42A27DB-BD31-4B8C-83A1-F6EECF244321}">
                <p14:modId xmlns:p14="http://schemas.microsoft.com/office/powerpoint/2010/main" val="1652041620"/>
              </p:ext>
            </p:extLst>
          </p:nvPr>
        </p:nvGraphicFramePr>
        <p:xfrm>
          <a:off x="678425" y="1196380"/>
          <a:ext cx="11179278" cy="5592792"/>
        </p:xfrm>
        <a:graphic>
          <a:graphicData uri="http://schemas.openxmlformats.org/drawingml/2006/table">
            <a:tbl>
              <a:tblPr firstRow="1" bandRow="1"/>
              <a:tblGrid>
                <a:gridCol w="1761157">
                  <a:extLst>
                    <a:ext uri="{9D8B030D-6E8A-4147-A177-3AD203B41FA5}">
                      <a16:colId xmlns:a16="http://schemas.microsoft.com/office/drawing/2014/main" val="3550136468"/>
                    </a:ext>
                  </a:extLst>
                </a:gridCol>
                <a:gridCol w="4781605">
                  <a:extLst>
                    <a:ext uri="{9D8B030D-6E8A-4147-A177-3AD203B41FA5}">
                      <a16:colId xmlns:a16="http://schemas.microsoft.com/office/drawing/2014/main" val="269938861"/>
                    </a:ext>
                  </a:extLst>
                </a:gridCol>
                <a:gridCol w="4636516">
                  <a:extLst>
                    <a:ext uri="{9D8B030D-6E8A-4147-A177-3AD203B41FA5}">
                      <a16:colId xmlns:a16="http://schemas.microsoft.com/office/drawing/2014/main" val="2247947450"/>
                    </a:ext>
                  </a:extLst>
                </a:gridCol>
              </a:tblGrid>
              <a:tr h="832636">
                <a:tc>
                  <a:txBody>
                    <a:bodyPr/>
                    <a:lstStyle/>
                    <a:p>
                      <a:pPr algn="ctr" rtl="0" fontAlgn="ctr"/>
                      <a:r>
                        <a:rPr lang="en-US" sz="1600" b="1" i="0" u="none" strike="noStrike">
                          <a:solidFill>
                            <a:srgbClr val="FFFFFF"/>
                          </a:solidFill>
                          <a:effectLst/>
                          <a:latin typeface="Calibri"/>
                        </a:rPr>
                        <a:t>Features</a:t>
                      </a: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ctr" rtl="0" fontAlgn="ctr"/>
                      <a:r>
                        <a:rPr lang="en-US" sz="1600" b="1" i="0" u="none" strike="noStrike">
                          <a:solidFill>
                            <a:srgbClr val="FFFFFF"/>
                          </a:solidFill>
                          <a:effectLst/>
                          <a:latin typeface="Calibri"/>
                        </a:rPr>
                        <a:t>Description</a:t>
                      </a: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tc>
                  <a:txBody>
                    <a:bodyPr/>
                    <a:lstStyle/>
                    <a:p>
                      <a:pPr algn="ctr" rtl="0" fontAlgn="ctr"/>
                      <a:r>
                        <a:rPr lang="en-US" sz="1600" b="1" i="0" u="none" strike="noStrike">
                          <a:solidFill>
                            <a:srgbClr val="FFFFFF"/>
                          </a:solidFill>
                          <a:effectLst/>
                          <a:latin typeface="Calibri"/>
                        </a:rPr>
                        <a:t>Accuracy/Performance</a:t>
                      </a: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728810296"/>
                  </a:ext>
                </a:extLst>
              </a:tr>
              <a:tr h="1172849">
                <a:tc>
                  <a:txBody>
                    <a:bodyPr/>
                    <a:lstStyle/>
                    <a:p>
                      <a:pPr algn="l" rtl="0" fontAlgn="ctr"/>
                      <a:r>
                        <a:rPr lang="en-US" sz="1000" b="0" i="0" u="none" strike="noStrike">
                          <a:solidFill>
                            <a:srgbClr val="000000"/>
                          </a:solidFill>
                          <a:effectLst/>
                          <a:latin typeface="Calibri"/>
                        </a:rPr>
                        <a:t>Logo detection (detect_logos)</a:t>
                      </a: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CBCBCB"/>
                    </a:solidFill>
                  </a:tcPr>
                </a:tc>
                <a:tc>
                  <a:txBody>
                    <a:bodyPr/>
                    <a:lstStyle/>
                    <a:p>
                      <a:pPr algn="l" rtl="0" fontAlgn="ctr"/>
                      <a:r>
                        <a:rPr lang="en-US" sz="1000" b="0" i="0" u="none" strike="noStrike">
                          <a:solidFill>
                            <a:srgbClr val="000000"/>
                          </a:solidFill>
                          <a:effectLst/>
                          <a:latin typeface="Calibri"/>
                        </a:rPr>
                        <a:t>Use Google Cloud Video Intelligence API to detect logos and get their corresponding data. </a:t>
                      </a: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CBCBCB"/>
                    </a:solidFill>
                  </a:tcPr>
                </a:tc>
                <a:tc>
                  <a:txBody>
                    <a:bodyPr/>
                    <a:lstStyle/>
                    <a:p>
                      <a:pPr algn="l" rtl="0" fontAlgn="ctr"/>
                      <a:r>
                        <a:rPr lang="en-US" sz="1000" b="0" i="0" u="none" strike="noStrike">
                          <a:solidFill>
                            <a:srgbClr val="000000"/>
                          </a:solidFill>
                          <a:effectLst/>
                          <a:latin typeface="Calibri"/>
                        </a:rPr>
                        <a:t>For logo detection using Random Forest Algorithm to predict correct logo. 80% train and 20% test.  For NLP: Accuracy of 85%, 5% of videos logo were not detected</a:t>
                      </a: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CBCBCB"/>
                    </a:solidFill>
                  </a:tcPr>
                </a:tc>
                <a:extLst>
                  <a:ext uri="{0D108BD9-81ED-4DB2-BD59-A6C34878D82A}">
                    <a16:rowId xmlns:a16="http://schemas.microsoft.com/office/drawing/2014/main" val="1224199662"/>
                  </a:ext>
                </a:extLst>
              </a:tr>
              <a:tr h="1075111">
                <a:tc>
                  <a:txBody>
                    <a:bodyPr/>
                    <a:lstStyle/>
                    <a:p>
                      <a:pPr lvl="0" algn="l">
                        <a:buNone/>
                      </a:pPr>
                      <a:r>
                        <a:rPr lang="en-US" sz="1000" b="0" i="0" u="none" strike="noStrike" noProof="0">
                          <a:solidFill>
                            <a:srgbClr val="000000"/>
                          </a:solidFill>
                          <a:effectLst/>
                          <a:latin typeface="Calibri"/>
                        </a:rPr>
                        <a:t>Logo Selection (logo_selection)</a:t>
                      </a:r>
                      <a:endParaRPr lang="en-US"/>
                    </a:p>
                  </a:txBody>
                  <a:tcPr marL="6270" marR="6270" marT="6270" marB="0" anchor="ctr">
                    <a:lnL w="12700">
                      <a:solidFill>
                        <a:srgbClr val="FFFFFF"/>
                      </a:solidFill>
                    </a:lnL>
                    <a:lnR w="12700">
                      <a:solidFill>
                        <a:srgbClr val="FFFFFF"/>
                      </a:solidFill>
                    </a:lnR>
                    <a:lnT w="19050">
                      <a:noFill/>
                    </a:lnT>
                    <a:lnB w="0">
                      <a:noFill/>
                    </a:lnB>
                    <a:solidFill>
                      <a:srgbClr val="CBCBCB"/>
                    </a:solidFill>
                  </a:tcPr>
                </a:tc>
                <a:tc>
                  <a:txBody>
                    <a:bodyPr/>
                    <a:lstStyle/>
                    <a:p>
                      <a:pPr lvl="0" algn="l">
                        <a:buNone/>
                      </a:pPr>
                      <a:r>
                        <a:rPr lang="en-US" sz="1000" b="0" i="0" u="none" strike="noStrike" noProof="0">
                          <a:solidFill>
                            <a:srgbClr val="000000"/>
                          </a:solidFill>
                          <a:effectLst/>
                          <a:latin typeface="Calibri"/>
                        </a:rPr>
                        <a:t>Identify the predominant logo from an advertisement video. Selection rules are confidence interval of &gt;= 0.93 and highest number of frames appearances and store results in a .json file.</a:t>
                      </a:r>
                      <a:endParaRPr lang="en-US"/>
                    </a:p>
                  </a:txBody>
                  <a:tcPr marL="6270" marR="6270" marT="6270" marB="0" anchor="ctr">
                    <a:lnL w="12700">
                      <a:solidFill>
                        <a:srgbClr val="FFFFFF"/>
                      </a:solidFill>
                    </a:lnL>
                    <a:lnR w="12700">
                      <a:solidFill>
                        <a:srgbClr val="FFFFFF"/>
                      </a:solidFill>
                    </a:lnR>
                    <a:lnT w="19050">
                      <a:noFill/>
                    </a:lnT>
                    <a:lnB w="0">
                      <a:noFill/>
                    </a:lnB>
                    <a:solidFill>
                      <a:srgbClr val="CBCBCB"/>
                    </a:solidFill>
                  </a:tcPr>
                </a:tc>
                <a:tc>
                  <a:txBody>
                    <a:bodyPr/>
                    <a:lstStyle/>
                    <a:p>
                      <a:pPr lvl="0" algn="l">
                        <a:buNone/>
                      </a:pPr>
                      <a:r>
                        <a:rPr lang="en-US" sz="1000" b="0" i="0" u="none" strike="noStrike" noProof="0">
                          <a:solidFill>
                            <a:srgbClr val="000000"/>
                          </a:solidFill>
                          <a:effectLst/>
                          <a:latin typeface="Calibri"/>
                        </a:rPr>
                        <a:t>Output has an accuracy of around 95%</a:t>
                      </a:r>
                      <a:endParaRPr lang="en-US"/>
                    </a:p>
                  </a:txBody>
                  <a:tcPr marL="6270" marR="6270" marT="6270" marB="0" anchor="ctr">
                    <a:lnL w="12700">
                      <a:solidFill>
                        <a:srgbClr val="FFFFFF"/>
                      </a:solidFill>
                    </a:lnL>
                    <a:lnR w="12700">
                      <a:solidFill>
                        <a:srgbClr val="FFFFFF"/>
                      </a:solidFill>
                    </a:lnR>
                    <a:lnT w="19050">
                      <a:noFill/>
                    </a:lnT>
                    <a:lnB w="0">
                      <a:noFill/>
                    </a:lnB>
                    <a:solidFill>
                      <a:srgbClr val="CBCBCB"/>
                    </a:solidFill>
                  </a:tcPr>
                </a:tc>
                <a:extLst>
                  <a:ext uri="{0D108BD9-81ED-4DB2-BD59-A6C34878D82A}">
                    <a16:rowId xmlns:a16="http://schemas.microsoft.com/office/drawing/2014/main" val="1129744923"/>
                  </a:ext>
                </a:extLst>
              </a:tr>
              <a:tr h="977374">
                <a:tc>
                  <a:txBody>
                    <a:bodyPr/>
                    <a:lstStyle/>
                    <a:p>
                      <a:pPr lvl="0" algn="l">
                        <a:buNone/>
                      </a:pPr>
                      <a:r>
                        <a:rPr lang="en-US" sz="1000" b="0" i="0" u="none" strike="noStrike" noProof="0">
                          <a:solidFill>
                            <a:srgbClr val="000000"/>
                          </a:solidFill>
                          <a:effectLst/>
                          <a:latin typeface="Calibri"/>
                        </a:rPr>
                        <a:t>Speech Transcription and Dominant Words extraction</a:t>
                      </a:r>
                      <a:endParaRPr lang="en-US"/>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E7E7E7"/>
                    </a:solid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Calibri"/>
                        </a:rPr>
                        <a:t>Use Video Intellegence API to get speech from videos. Additionally Using Yake and SUMMA (NLP) to detect the most dominant words from the speech. </a:t>
                      </a:r>
                    </a:p>
                    <a:p>
                      <a:pPr lvl="0" algn="l">
                        <a:buNone/>
                      </a:pPr>
                      <a:endParaRPr lang="en-US" sz="1000" b="0" i="0" u="none" strike="noStrike">
                        <a:solidFill>
                          <a:srgbClr val="000000"/>
                        </a:solidFill>
                        <a:effectLst/>
                        <a:latin typeface="Calibri"/>
                      </a:endParaRP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E7E7E7"/>
                    </a:solidFill>
                  </a:tcPr>
                </a:tc>
                <a:tc>
                  <a:txBody>
                    <a:bodyPr/>
                    <a:lstStyle/>
                    <a:p>
                      <a:pPr lvl="0" algn="l">
                        <a:lnSpc>
                          <a:spcPct val="100000"/>
                        </a:lnSpc>
                        <a:spcBef>
                          <a:spcPts val="0"/>
                        </a:spcBef>
                        <a:spcAft>
                          <a:spcPts val="0"/>
                        </a:spcAft>
                        <a:buNone/>
                      </a:pPr>
                      <a:r>
                        <a:rPr lang="en-US" sz="1000" b="0" i="0" u="none" strike="noStrike" noProof="0">
                          <a:solidFill>
                            <a:srgbClr val="000000"/>
                          </a:solidFill>
                          <a:effectLst/>
                          <a:latin typeface="Calibri"/>
                        </a:rPr>
                        <a:t>As output, these in-built libraries gives the dominant words based on the entire speech in the vide considering weightage of the words (Weightage of wors should be more than 0.17 since the text size is small).</a:t>
                      </a:r>
                    </a:p>
                    <a:p>
                      <a:pPr lvl="0" algn="l">
                        <a:buNone/>
                      </a:pPr>
                      <a:endParaRPr lang="en-US" sz="1000" b="0" i="0" u="none" strike="noStrike">
                        <a:solidFill>
                          <a:srgbClr val="000000"/>
                        </a:solidFill>
                        <a:effectLst/>
                        <a:latin typeface="Calibri"/>
                      </a:endParaRP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2086645004"/>
                  </a:ext>
                </a:extLst>
              </a:tr>
              <a:tr h="792018">
                <a:tc>
                  <a:txBody>
                    <a:bodyPr/>
                    <a:lstStyle/>
                    <a:p>
                      <a:pPr algn="l" rtl="0" fontAlgn="ctr"/>
                      <a:r>
                        <a:rPr lang="en-US" sz="1000" b="0" i="0" u="none" strike="noStrike">
                          <a:solidFill>
                            <a:srgbClr val="000000"/>
                          </a:solidFill>
                          <a:effectLst/>
                          <a:latin typeface="Calibri"/>
                        </a:rPr>
                        <a:t>Industry Categorization</a:t>
                      </a: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l" rtl="0" fontAlgn="ctr"/>
                      <a:r>
                        <a:rPr lang="en-US" sz="1000" b="0" i="0" u="none" strike="noStrike">
                          <a:solidFill>
                            <a:srgbClr val="000000"/>
                          </a:solidFill>
                          <a:effectLst/>
                          <a:latin typeface="Calibri"/>
                        </a:rPr>
                        <a:t>Used Logo name and Dominant words results as our independent variables to classify under market category.</a:t>
                      </a: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lvl="0" algn="l">
                        <a:lnSpc>
                          <a:spcPct val="100000"/>
                        </a:lnSpc>
                        <a:spcBef>
                          <a:spcPts val="0"/>
                        </a:spcBef>
                        <a:spcAft>
                          <a:spcPts val="0"/>
                        </a:spcAft>
                        <a:buNone/>
                      </a:pPr>
                      <a:r>
                        <a:rPr lang="en-US" sz="1000" b="0" i="0" u="none" strike="noStrike">
                          <a:solidFill>
                            <a:srgbClr val="000000"/>
                          </a:solidFill>
                          <a:effectLst/>
                          <a:latin typeface="Calibri"/>
                        </a:rPr>
                        <a:t>S</a:t>
                      </a:r>
                      <a:r>
                        <a:rPr lang="en-US" sz="1000" b="0" i="0" u="none" strike="noStrike" noProof="0">
                          <a:effectLst/>
                        </a:rPr>
                        <a:t>plit 233 videos in 70-30 ratio and appended into the existing training dataset that was sourced from Kaggle. Built several AI models and received best accuracy of 88%.. </a:t>
                      </a:r>
                      <a:r>
                        <a:rPr lang="en-US" sz="1000" b="0" i="0" u="none" strike="noStrike" noProof="0">
                          <a:effectLst/>
                          <a:latin typeface="Calibri"/>
                        </a:rPr>
                        <a:t>we can confirm that out of 100, 88% of the times video will be classified to a correct category. </a:t>
                      </a:r>
                      <a:endParaRPr lang="en-US" sz="1000" b="0" i="0" u="none" strike="noStrike" noProof="0">
                        <a:effectLst/>
                      </a:endParaRP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4015772555"/>
                  </a:ext>
                </a:extLst>
              </a:tr>
              <a:tr h="742804">
                <a:tc>
                  <a:txBody>
                    <a:bodyPr/>
                    <a:lstStyle/>
                    <a:p>
                      <a:pPr algn="l" rtl="0" fontAlgn="ctr"/>
                      <a:r>
                        <a:rPr lang="en-US" sz="1000" b="0" i="0" u="none" strike="noStrike">
                          <a:solidFill>
                            <a:srgbClr val="000000"/>
                          </a:solidFill>
                          <a:effectLst/>
                          <a:latin typeface="Calibri"/>
                        </a:rPr>
                        <a:t>Industry categorization (openai_categorizer)</a:t>
                      </a: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7E7E7"/>
                    </a:solidFill>
                  </a:tcPr>
                </a:tc>
                <a:tc>
                  <a:txBody>
                    <a:bodyPr/>
                    <a:lstStyle/>
                    <a:p>
                      <a:pPr algn="l" rtl="0" fontAlgn="ctr"/>
                      <a:r>
                        <a:rPr lang="en-US" sz="1000" b="0" i="0" u="none" strike="noStrike" dirty="0">
                          <a:solidFill>
                            <a:srgbClr val="000000"/>
                          </a:solidFill>
                          <a:effectLst/>
                          <a:latin typeface="Calibri"/>
                        </a:rPr>
                        <a:t>Use company name from </a:t>
                      </a:r>
                      <a:r>
                        <a:rPr lang="en-US" sz="1000" b="0" i="0" u="none" strike="noStrike" dirty="0" err="1">
                          <a:solidFill>
                            <a:srgbClr val="000000"/>
                          </a:solidFill>
                          <a:effectLst/>
                          <a:latin typeface="Calibri"/>
                        </a:rPr>
                        <a:t>detect_logos</a:t>
                      </a:r>
                      <a:r>
                        <a:rPr lang="en-US" sz="1000" b="0" i="0" u="none" strike="noStrike" dirty="0">
                          <a:solidFill>
                            <a:srgbClr val="000000"/>
                          </a:solidFill>
                          <a:effectLst/>
                          <a:latin typeface="Calibri"/>
                        </a:rPr>
                        <a:t> function and classify it under a market category and sub-category using davinci-003 from </a:t>
                      </a:r>
                      <a:r>
                        <a:rPr lang="en-US" sz="1000" b="0" i="0" u="none" strike="noStrike" dirty="0" err="1">
                          <a:solidFill>
                            <a:srgbClr val="000000"/>
                          </a:solidFill>
                          <a:effectLst/>
                          <a:latin typeface="Calibri"/>
                        </a:rPr>
                        <a:t>Openai</a:t>
                      </a:r>
                      <a:r>
                        <a:rPr lang="en-US" sz="1000" b="0" i="0" u="none" strike="noStrike" dirty="0">
                          <a:solidFill>
                            <a:srgbClr val="000000"/>
                          </a:solidFill>
                          <a:effectLst/>
                          <a:latin typeface="Calibri"/>
                        </a:rPr>
                        <a:t> </a:t>
                      </a: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7E7E7"/>
                    </a:solidFill>
                  </a:tcPr>
                </a:tc>
                <a:tc>
                  <a:txBody>
                    <a:bodyPr/>
                    <a:lstStyle/>
                    <a:p>
                      <a:pPr algn="l" rtl="0" fontAlgn="ctr"/>
                      <a:r>
                        <a:rPr lang="en-US" sz="1000" b="0" i="0" u="none" strike="noStrike" dirty="0">
                          <a:solidFill>
                            <a:srgbClr val="000000"/>
                          </a:solidFill>
                          <a:effectLst/>
                          <a:latin typeface="Calibri"/>
                        </a:rPr>
                        <a:t>Using </a:t>
                      </a:r>
                      <a:r>
                        <a:rPr lang="en-US" sz="1000" b="0" i="0" u="none" strike="noStrike" dirty="0" err="1">
                          <a:solidFill>
                            <a:srgbClr val="000000"/>
                          </a:solidFill>
                          <a:effectLst/>
                          <a:latin typeface="Calibri"/>
                        </a:rPr>
                        <a:t>OpenAi</a:t>
                      </a:r>
                      <a:r>
                        <a:rPr lang="en-US" sz="1000" b="0" i="0" u="none" strike="noStrike" dirty="0">
                          <a:solidFill>
                            <a:srgbClr val="000000"/>
                          </a:solidFill>
                          <a:effectLst/>
                          <a:latin typeface="Calibri"/>
                        </a:rPr>
                        <a:t> models we can achieve high accuracy and recall rates of up to 90% or higher.</a:t>
                      </a:r>
                    </a:p>
                  </a:txBody>
                  <a:tcPr marL="6270" marR="6270" marT="627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2543920483"/>
                  </a:ext>
                </a:extLst>
              </a:tr>
            </a:tbl>
          </a:graphicData>
        </a:graphic>
      </p:graphicFrame>
    </p:spTree>
    <p:extLst>
      <p:ext uri="{BB962C8B-B14F-4D97-AF65-F5344CB8AC3E}">
        <p14:creationId xmlns:p14="http://schemas.microsoft.com/office/powerpoint/2010/main" val="2689998014"/>
      </p:ext>
    </p:extLst>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573887-1982-B801-0826-204C57C090AE}"/>
              </a:ext>
            </a:extLst>
          </p:cNvPr>
          <p:cNvSpPr/>
          <p:nvPr/>
        </p:nvSpPr>
        <p:spPr>
          <a:xfrm>
            <a:off x="704326" y="1745704"/>
            <a:ext cx="9536834" cy="190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a:spcAft>
                <a:spcPts val="600"/>
              </a:spcAft>
            </a:pPr>
            <a:r>
              <a:rPr lang="en-US" dirty="0">
                <a:solidFill>
                  <a:schemeClr val="tx1"/>
                </a:solidFill>
              </a:rPr>
              <a:t>The main aim for this project was to categories an advertisement to the right industry. To achieve this target, we followed two different approaches </a:t>
            </a:r>
          </a:p>
          <a:p>
            <a:pPr>
              <a:spcAft>
                <a:spcPts val="600"/>
              </a:spcAft>
            </a:pPr>
            <a:endParaRPr lang="en-US" dirty="0">
              <a:solidFill>
                <a:schemeClr val="tx1"/>
              </a:solidFill>
              <a:cs typeface="Calibri" panose="020F0502020204030204"/>
            </a:endParaRPr>
          </a:p>
          <a:p>
            <a:pPr marL="285750" indent="-285750">
              <a:spcAft>
                <a:spcPts val="600"/>
              </a:spcAft>
              <a:buFont typeface="Arial"/>
              <a:buChar char="•"/>
            </a:pPr>
            <a:r>
              <a:rPr lang="en-US" dirty="0">
                <a:solidFill>
                  <a:schemeClr val="tx1"/>
                </a:solidFill>
              </a:rPr>
              <a:t>Used Google Cloud Video Intelligence and DaVinci003 APIs to detect logos on trained model and create an output database</a:t>
            </a:r>
            <a:endParaRPr lang="en-US" dirty="0">
              <a:solidFill>
                <a:schemeClr val="tx1"/>
              </a:solidFill>
              <a:cs typeface="Calibri" panose="020F0502020204030204"/>
            </a:endParaRPr>
          </a:p>
          <a:p>
            <a:pPr>
              <a:spcAft>
                <a:spcPts val="600"/>
              </a:spcAft>
            </a:pPr>
            <a:endParaRPr lang="en-US" dirty="0">
              <a:solidFill>
                <a:schemeClr val="tx1"/>
              </a:solidFill>
              <a:cs typeface="Calibri" panose="020F0502020204030204"/>
            </a:endParaRPr>
          </a:p>
          <a:p>
            <a:pPr indent="-228600">
              <a:spcAft>
                <a:spcPts val="600"/>
              </a:spcAft>
              <a:buFont typeface="Arial" panose="020B0604020202020204" pitchFamily="34" charset="0"/>
              <a:buChar char="•"/>
            </a:pPr>
            <a:endParaRPr lang="en-US" dirty="0">
              <a:solidFill>
                <a:schemeClr val="tx1"/>
              </a:solidFill>
              <a:cs typeface="Calibri" panose="020F0502020204030204"/>
            </a:endParaRPr>
          </a:p>
        </p:txBody>
      </p:sp>
      <p:pic>
        <p:nvPicPr>
          <p:cNvPr id="3" name="Picture 3">
            <a:extLst>
              <a:ext uri="{FF2B5EF4-FFF2-40B4-BE49-F238E27FC236}">
                <a16:creationId xmlns:a16="http://schemas.microsoft.com/office/drawing/2014/main" id="{79A8F6E5-4964-CE59-E3E1-A85262D6D172}"/>
              </a:ext>
            </a:extLst>
          </p:cNvPr>
          <p:cNvPicPr>
            <a:picLocks noChangeAspect="1"/>
          </p:cNvPicPr>
          <p:nvPr/>
        </p:nvPicPr>
        <p:blipFill>
          <a:blip r:embed="rId3"/>
          <a:stretch>
            <a:fillRect/>
          </a:stretch>
        </p:blipFill>
        <p:spPr>
          <a:xfrm>
            <a:off x="9953006" y="2664526"/>
            <a:ext cx="1905000" cy="1905000"/>
          </a:xfrm>
          <a:prstGeom prst="rect">
            <a:avLst/>
          </a:prstGeom>
        </p:spPr>
      </p:pic>
      <p:sp>
        <p:nvSpPr>
          <p:cNvPr id="4" name="TextBox 3">
            <a:extLst>
              <a:ext uri="{FF2B5EF4-FFF2-40B4-BE49-F238E27FC236}">
                <a16:creationId xmlns:a16="http://schemas.microsoft.com/office/drawing/2014/main" id="{5E6A869F-5C66-5B7D-84D9-801BF34083EB}"/>
              </a:ext>
            </a:extLst>
          </p:cNvPr>
          <p:cNvSpPr txBox="1"/>
          <p:nvPr/>
        </p:nvSpPr>
        <p:spPr>
          <a:xfrm>
            <a:off x="704325" y="989154"/>
            <a:ext cx="10828913" cy="64633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cs typeface="Calibri" panose="020F0502020204030204" pitchFamily="34" charset="0"/>
              </a:rPr>
              <a:t>Methodology</a:t>
            </a:r>
            <a:r>
              <a:rPr lang="en-US" sz="2800" b="1" dirty="0">
                <a:cs typeface="Helvetica"/>
              </a:rPr>
              <a:t> - Approach Logo Detection with </a:t>
            </a:r>
            <a:r>
              <a:rPr lang="en-US" sz="2800" b="1" dirty="0" err="1">
                <a:cs typeface="Helvetica"/>
              </a:rPr>
              <a:t>Openai</a:t>
            </a:r>
            <a:r>
              <a:rPr lang="en-US" sz="2800" b="1" dirty="0">
                <a:cs typeface="Helvetica"/>
              </a:rPr>
              <a:t> Classification</a:t>
            </a:r>
          </a:p>
        </p:txBody>
      </p:sp>
      <p:sp>
        <p:nvSpPr>
          <p:cNvPr id="6" name="Rectangle 5">
            <a:extLst>
              <a:ext uri="{FF2B5EF4-FFF2-40B4-BE49-F238E27FC236}">
                <a16:creationId xmlns:a16="http://schemas.microsoft.com/office/drawing/2014/main" id="{F275E2E2-91D2-A2BD-4276-8B2D0A04AE9A}"/>
              </a:ext>
            </a:extLst>
          </p:cNvPr>
          <p:cNvSpPr/>
          <p:nvPr/>
        </p:nvSpPr>
        <p:spPr>
          <a:xfrm>
            <a:off x="704326" y="3872400"/>
            <a:ext cx="8503295" cy="21087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lnSpcReduction="10000"/>
          </a:bodyPr>
          <a:lstStyle/>
          <a:p>
            <a:pPr>
              <a:spcAft>
                <a:spcPts val="600"/>
              </a:spcAft>
            </a:pPr>
            <a:endParaRPr lang="en-US">
              <a:solidFill>
                <a:schemeClr val="tx1"/>
              </a:solidFill>
            </a:endParaRPr>
          </a:p>
          <a:p>
            <a:pPr>
              <a:spcAft>
                <a:spcPts val="600"/>
              </a:spcAft>
            </a:pPr>
            <a:endParaRPr lang="en-US">
              <a:solidFill>
                <a:schemeClr val="tx1"/>
              </a:solidFill>
            </a:endParaRPr>
          </a:p>
          <a:p>
            <a:pPr indent="-228600">
              <a:spcAft>
                <a:spcPts val="600"/>
              </a:spcAft>
              <a:buFont typeface="Arial" panose="020B0604020202020204" pitchFamily="34" charset="0"/>
              <a:buChar char="•"/>
            </a:pPr>
            <a:r>
              <a:rPr lang="en-US">
                <a:solidFill>
                  <a:schemeClr val="tx1"/>
                </a:solidFill>
              </a:rPr>
              <a:t>Some wrong/or no detection of logos</a:t>
            </a:r>
            <a:endParaRPr lang="en-US">
              <a:solidFill>
                <a:schemeClr val="tx1"/>
              </a:solidFill>
              <a:cs typeface="Calibri"/>
            </a:endParaRPr>
          </a:p>
          <a:p>
            <a:pPr indent="-228600">
              <a:lnSpc>
                <a:spcPct val="90000"/>
              </a:lnSpc>
              <a:spcAft>
                <a:spcPts val="600"/>
              </a:spcAft>
              <a:buFont typeface="Arial" panose="020B0604020202020204" pitchFamily="34" charset="0"/>
              <a:buChar char="•"/>
            </a:pPr>
            <a:r>
              <a:rPr lang="en-US">
                <a:solidFill>
                  <a:schemeClr val="tx1"/>
                </a:solidFill>
                <a:cs typeface="Calibri"/>
              </a:rPr>
              <a:t>Reliant on third party API services</a:t>
            </a:r>
          </a:p>
          <a:p>
            <a:pPr indent="-228600">
              <a:lnSpc>
                <a:spcPct val="90000"/>
              </a:lnSpc>
              <a:spcAft>
                <a:spcPts val="600"/>
              </a:spcAft>
              <a:buFont typeface="Arial" panose="020B0604020202020204" pitchFamily="34" charset="0"/>
              <a:buChar char="•"/>
            </a:pPr>
            <a:r>
              <a:rPr lang="en-US">
                <a:solidFill>
                  <a:schemeClr val="tx1"/>
                </a:solidFill>
                <a:cs typeface="Calibri"/>
              </a:rPr>
              <a:t>Limited number of videos provided to train model</a:t>
            </a:r>
          </a:p>
          <a:p>
            <a:pPr indent="-228600">
              <a:lnSpc>
                <a:spcPct val="90000"/>
              </a:lnSpc>
              <a:spcAft>
                <a:spcPts val="600"/>
              </a:spcAft>
              <a:buFont typeface="Arial" panose="020B0604020202020204" pitchFamily="34" charset="0"/>
              <a:buChar char="•"/>
            </a:pPr>
            <a:r>
              <a:rPr lang="en-US">
                <a:solidFill>
                  <a:schemeClr val="tx1"/>
                </a:solidFill>
                <a:cs typeface="Calibri"/>
              </a:rPr>
              <a:t>Time constraint for refining model further</a:t>
            </a:r>
          </a:p>
          <a:p>
            <a:pPr indent="-228600">
              <a:lnSpc>
                <a:spcPct val="90000"/>
              </a:lnSpc>
              <a:spcAft>
                <a:spcPts val="600"/>
              </a:spcAft>
              <a:buFont typeface="Arial" panose="020B0604020202020204" pitchFamily="34" charset="0"/>
              <a:buChar char="•"/>
            </a:pPr>
            <a:endParaRPr lang="en-US">
              <a:solidFill>
                <a:schemeClr val="tx1"/>
              </a:solidFill>
              <a:cs typeface="Calibri"/>
            </a:endParaRPr>
          </a:p>
          <a:p>
            <a:pPr>
              <a:lnSpc>
                <a:spcPct val="90000"/>
              </a:lnSpc>
              <a:spcAft>
                <a:spcPts val="600"/>
              </a:spcAft>
            </a:pPr>
            <a:endParaRPr lang="en-US">
              <a:solidFill>
                <a:schemeClr val="tx1"/>
              </a:solidFill>
              <a:cs typeface="Calibri"/>
            </a:endParaRPr>
          </a:p>
        </p:txBody>
      </p:sp>
      <p:sp>
        <p:nvSpPr>
          <p:cNvPr id="7" name="TextBox 6">
            <a:extLst>
              <a:ext uri="{FF2B5EF4-FFF2-40B4-BE49-F238E27FC236}">
                <a16:creationId xmlns:a16="http://schemas.microsoft.com/office/drawing/2014/main" id="{1671C5B6-D051-83CC-1C16-32DED71FBD2C}"/>
              </a:ext>
            </a:extLst>
          </p:cNvPr>
          <p:cNvSpPr txBox="1"/>
          <p:nvPr/>
        </p:nvSpPr>
        <p:spPr>
          <a:xfrm>
            <a:off x="2937434" y="227512"/>
            <a:ext cx="5070617" cy="646331"/>
          </a:xfrm>
          <a:prstGeom prst="rect">
            <a:avLst/>
          </a:prstGeom>
          <a:noFill/>
        </p:spPr>
        <p:txBody>
          <a:bodyPr wrap="square" rtlCol="0">
            <a:spAutoFit/>
          </a:bodyPr>
          <a:lstStyle/>
          <a:p>
            <a:r>
              <a:rPr lang="en-US" sz="3600" b="1">
                <a:latin typeface="Calibri" panose="020F0502020204030204" pitchFamily="34" charset="0"/>
                <a:cs typeface="Calibri" panose="020F0502020204030204" pitchFamily="34" charset="0"/>
              </a:rPr>
              <a:t>Industry</a:t>
            </a:r>
            <a:r>
              <a:rPr lang="en-US"/>
              <a:t> </a:t>
            </a:r>
            <a:r>
              <a:rPr lang="en-US" sz="3600" b="1">
                <a:latin typeface="Helvetica" panose="020B0604020202020204" pitchFamily="34" charset="0"/>
                <a:cs typeface="Helvetica" panose="020B0604020202020204" pitchFamily="34" charset="0"/>
              </a:rPr>
              <a:t>Classification</a:t>
            </a:r>
          </a:p>
        </p:txBody>
      </p:sp>
      <p:sp>
        <p:nvSpPr>
          <p:cNvPr id="9" name="TextBox 8">
            <a:extLst>
              <a:ext uri="{FF2B5EF4-FFF2-40B4-BE49-F238E27FC236}">
                <a16:creationId xmlns:a16="http://schemas.microsoft.com/office/drawing/2014/main" id="{A2B91B5E-8625-5358-F738-0D0D1C13F2D7}"/>
              </a:ext>
            </a:extLst>
          </p:cNvPr>
          <p:cNvSpPr txBox="1"/>
          <p:nvPr/>
        </p:nvSpPr>
        <p:spPr>
          <a:xfrm>
            <a:off x="704326" y="3872400"/>
            <a:ext cx="6516867" cy="64123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dirty="0">
                <a:latin typeface="Calibri" panose="020F0502020204030204" pitchFamily="34" charset="0"/>
                <a:cs typeface="Calibri" panose="020F0502020204030204" pitchFamily="34" charset="0"/>
              </a:rPr>
              <a:t>Challenges</a:t>
            </a:r>
            <a:r>
              <a:rPr lang="en-US" sz="3600" b="1" dirty="0">
                <a:latin typeface="Helvetica"/>
                <a:cs typeface="Helvetica"/>
              </a:rPr>
              <a:t> </a:t>
            </a:r>
          </a:p>
        </p:txBody>
      </p:sp>
    </p:spTree>
    <p:extLst>
      <p:ext uri="{BB962C8B-B14F-4D97-AF65-F5344CB8AC3E}">
        <p14:creationId xmlns:p14="http://schemas.microsoft.com/office/powerpoint/2010/main" val="242865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2324E6-B37B-C241-0670-DC1CBB654394}"/>
              </a:ext>
            </a:extLst>
          </p:cNvPr>
          <p:cNvSpPr txBox="1"/>
          <p:nvPr/>
        </p:nvSpPr>
        <p:spPr>
          <a:xfrm>
            <a:off x="530942" y="251315"/>
            <a:ext cx="10760512" cy="923330"/>
          </a:xfrm>
          <a:prstGeom prst="rect">
            <a:avLst/>
          </a:prstGeom>
          <a:noFill/>
        </p:spPr>
        <p:txBody>
          <a:bodyPr wrap="square" lIns="91440" tIns="45720" rIns="91440" bIns="45720" rtlCol="0" anchor="t">
            <a:spAutoFit/>
          </a:bodyPr>
          <a:lstStyle/>
          <a:p>
            <a:r>
              <a:rPr lang="en-US" sz="3600" b="1" dirty="0">
                <a:latin typeface="Calibri" panose="020F0502020204030204" pitchFamily="34" charset="0"/>
                <a:cs typeface="Calibri" panose="020F0502020204030204" pitchFamily="34" charset="0"/>
              </a:rPr>
              <a:t>Code Flow - Logo</a:t>
            </a:r>
            <a:r>
              <a:rPr lang="en-US" sz="1800" dirty="0">
                <a:solidFill>
                  <a:schemeClr val="tx1"/>
                </a:solidFill>
              </a:rPr>
              <a:t> </a:t>
            </a:r>
            <a:r>
              <a:rPr lang="en-US" sz="3600" b="1" dirty="0">
                <a:latin typeface="Calibri" panose="020F0502020204030204" pitchFamily="34" charset="0"/>
                <a:cs typeface="Calibri" panose="020F0502020204030204" pitchFamily="34" charset="0"/>
              </a:rPr>
              <a:t>detection with </a:t>
            </a:r>
            <a:r>
              <a:rPr lang="en-US" sz="3600" b="1" dirty="0" err="1">
                <a:latin typeface="Calibri" panose="020F0502020204030204" pitchFamily="34" charset="0"/>
                <a:cs typeface="Calibri" panose="020F0502020204030204" pitchFamily="34" charset="0"/>
              </a:rPr>
              <a:t>Openai</a:t>
            </a:r>
            <a:r>
              <a:rPr lang="en-US" sz="3600" b="1" dirty="0">
                <a:latin typeface="Calibri" panose="020F0502020204030204" pitchFamily="34" charset="0"/>
                <a:cs typeface="Calibri" panose="020F0502020204030204" pitchFamily="34" charset="0"/>
              </a:rPr>
              <a:t> Classification</a:t>
            </a:r>
          </a:p>
          <a:p>
            <a:endParaRPr lang="en-US" dirty="0">
              <a:latin typeface="Calibri" panose="020F0502020204030204" pitchFamily="34" charset="0"/>
              <a:cs typeface="Calibri" panose="020F0502020204030204" pitchFamily="34" charset="0"/>
            </a:endParaRPr>
          </a:p>
        </p:txBody>
      </p:sp>
      <p:pic>
        <p:nvPicPr>
          <p:cNvPr id="3" name="Picture 4" descr="A picture containing chart&#10;&#10;Description automatically generated">
            <a:extLst>
              <a:ext uri="{FF2B5EF4-FFF2-40B4-BE49-F238E27FC236}">
                <a16:creationId xmlns:a16="http://schemas.microsoft.com/office/drawing/2014/main" id="{DF9E095A-EE46-3793-AA4F-E9F393AD6F10}"/>
              </a:ext>
            </a:extLst>
          </p:cNvPr>
          <p:cNvPicPr>
            <a:picLocks noChangeAspect="1"/>
          </p:cNvPicPr>
          <p:nvPr/>
        </p:nvPicPr>
        <p:blipFill>
          <a:blip r:embed="rId3"/>
          <a:stretch>
            <a:fillRect/>
          </a:stretch>
        </p:blipFill>
        <p:spPr>
          <a:xfrm>
            <a:off x="900546" y="1196189"/>
            <a:ext cx="10390908" cy="5186058"/>
          </a:xfrm>
          <a:prstGeom prst="rect">
            <a:avLst/>
          </a:prstGeom>
        </p:spPr>
      </p:pic>
    </p:spTree>
    <p:extLst>
      <p:ext uri="{BB962C8B-B14F-4D97-AF65-F5344CB8AC3E}">
        <p14:creationId xmlns:p14="http://schemas.microsoft.com/office/powerpoint/2010/main" val="2503495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715991" y="77008"/>
            <a:ext cx="11309231" cy="646331"/>
          </a:xfrm>
          <a:prstGeom prst="rect">
            <a:avLst/>
          </a:prstGeom>
          <a:noFill/>
        </p:spPr>
        <p:txBody>
          <a:bodyPr wrap="square" rtlCol="0">
            <a:spAutoFit/>
          </a:bodyPr>
          <a:lstStyle/>
          <a:p>
            <a:r>
              <a:rPr lang="en-US" sz="3600" b="1">
                <a:latin typeface="Calibri" panose="020F0502020204030204" pitchFamily="34" charset="0"/>
                <a:cs typeface="Calibri" panose="020F0502020204030204" pitchFamily="34" charset="0"/>
              </a:rPr>
              <a:t>Our results: Market features</a:t>
            </a: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Icon&#10;&#10;Description automatically generated">
            <a:extLst>
              <a:ext uri="{FF2B5EF4-FFF2-40B4-BE49-F238E27FC236}">
                <a16:creationId xmlns:a16="http://schemas.microsoft.com/office/drawing/2014/main" id="{E2DB7A27-52EA-960A-0641-BCF0F238655A}"/>
              </a:ext>
            </a:extLst>
          </p:cNvPr>
          <p:cNvPicPr>
            <a:picLocks noChangeAspect="1"/>
          </p:cNvPicPr>
          <p:nvPr/>
        </p:nvPicPr>
        <p:blipFill>
          <a:blip r:embed="rId3"/>
          <a:stretch>
            <a:fillRect/>
          </a:stretch>
        </p:blipFill>
        <p:spPr>
          <a:xfrm>
            <a:off x="10248900" y="0"/>
            <a:ext cx="1943100" cy="1543050"/>
          </a:xfrm>
          <a:prstGeom prst="rect">
            <a:avLst/>
          </a:prstGeom>
        </p:spPr>
      </p:pic>
      <p:pic>
        <p:nvPicPr>
          <p:cNvPr id="4" name="Online Media 3" title="Walmart Advertisement">
            <a:hlinkClick r:id="" action="ppaction://media"/>
            <a:extLst>
              <a:ext uri="{FF2B5EF4-FFF2-40B4-BE49-F238E27FC236}">
                <a16:creationId xmlns:a16="http://schemas.microsoft.com/office/drawing/2014/main" id="{E891CCCA-9CF3-5BC2-BDE9-6CE1BFC40678}"/>
              </a:ext>
            </a:extLst>
          </p:cNvPr>
          <p:cNvPicPr>
            <a:picLocks noRot="1" noChangeAspect="1"/>
          </p:cNvPicPr>
          <p:nvPr>
            <a:videoFile r:link="rId1"/>
          </p:nvPr>
        </p:nvPicPr>
        <p:blipFill>
          <a:blip r:embed="rId4"/>
          <a:stretch>
            <a:fillRect/>
          </a:stretch>
        </p:blipFill>
        <p:spPr>
          <a:xfrm>
            <a:off x="1466512" y="771525"/>
            <a:ext cx="8782388" cy="6073454"/>
          </a:xfrm>
          <a:prstGeom prst="rect">
            <a:avLst/>
          </a:prstGeom>
          <a:ln w="57150">
            <a:solidFill>
              <a:schemeClr val="tx1">
                <a:lumMod val="75000"/>
                <a:lumOff val="25000"/>
              </a:schemeClr>
            </a:solidFill>
          </a:ln>
        </p:spPr>
      </p:pic>
    </p:spTree>
    <p:extLst>
      <p:ext uri="{BB962C8B-B14F-4D97-AF65-F5344CB8AC3E}">
        <p14:creationId xmlns:p14="http://schemas.microsoft.com/office/powerpoint/2010/main" val="2884719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715991" y="77008"/>
            <a:ext cx="11309231" cy="1200329"/>
          </a:xfrm>
          <a:prstGeom prst="rect">
            <a:avLst/>
          </a:prstGeom>
          <a:noFill/>
        </p:spPr>
        <p:txBody>
          <a:bodyPr wrap="square" rtlCol="0">
            <a:spAutoFit/>
          </a:bodyPr>
          <a:lstStyle/>
          <a:p>
            <a:r>
              <a:rPr lang="en-US" sz="3600" b="1">
                <a:latin typeface="Calibri" panose="020F0502020204030204" pitchFamily="34" charset="0"/>
                <a:cs typeface="Calibri" panose="020F0502020204030204" pitchFamily="34" charset="0"/>
              </a:rPr>
              <a:t>Our results: Market features attempted, but need more work</a:t>
            </a: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1573887-1982-B801-0826-204C57C090AE}"/>
              </a:ext>
            </a:extLst>
          </p:cNvPr>
          <p:cNvSpPr/>
          <p:nvPr/>
        </p:nvSpPr>
        <p:spPr>
          <a:xfrm>
            <a:off x="715991" y="1544430"/>
            <a:ext cx="8823671" cy="4374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solidFill>
                <a:schemeClr val="tx1"/>
              </a:solidFill>
              <a:cs typeface="Calibri" panose="020F0502020204030204"/>
            </a:endParaRPr>
          </a:p>
          <a:p>
            <a:pPr marL="285750" indent="-285750">
              <a:buFont typeface="Arial"/>
              <a:buChar char="•"/>
            </a:pPr>
            <a:r>
              <a:rPr lang="en-US" b="1">
                <a:solidFill>
                  <a:schemeClr val="tx1"/>
                </a:solidFill>
              </a:rPr>
              <a:t>Label/object detection:</a:t>
            </a:r>
            <a:r>
              <a:rPr lang="en-US">
                <a:solidFill>
                  <a:schemeClr val="tx1"/>
                </a:solidFill>
              </a:rPr>
              <a:t> We got some useful objects, but they were not sufficient to classify the video</a:t>
            </a:r>
            <a:endParaRPr lang="en-US">
              <a:solidFill>
                <a:schemeClr val="tx1"/>
              </a:solidFill>
              <a:cs typeface="Calibri"/>
            </a:endParaRPr>
          </a:p>
          <a:p>
            <a:pPr marL="285750" indent="-285750">
              <a:buFont typeface="Arial"/>
              <a:buChar char="•"/>
            </a:pPr>
            <a:endParaRPr lang="en-US">
              <a:solidFill>
                <a:schemeClr val="tx1"/>
              </a:solidFill>
              <a:latin typeface="Calibri"/>
              <a:cs typeface="Calibri"/>
            </a:endParaRPr>
          </a:p>
          <a:p>
            <a:pPr marL="285750" indent="-285750">
              <a:buFont typeface="Arial"/>
              <a:buChar char="•"/>
            </a:pPr>
            <a:r>
              <a:rPr lang="en-US" b="1">
                <a:solidFill>
                  <a:schemeClr val="tx1"/>
                </a:solidFill>
                <a:latin typeface="Calibri"/>
                <a:cs typeface="Calibri"/>
              </a:rPr>
              <a:t>Logo Detection:</a:t>
            </a:r>
            <a:r>
              <a:rPr lang="en-US">
                <a:solidFill>
                  <a:schemeClr val="tx1"/>
                </a:solidFill>
                <a:latin typeface="Calibri"/>
                <a:cs typeface="Calibri"/>
              </a:rPr>
              <a:t> Some videos with logos still not detected/identified</a:t>
            </a:r>
          </a:p>
          <a:p>
            <a:pPr marL="285750" indent="-285750">
              <a:buFont typeface="Arial"/>
              <a:buChar char="•"/>
            </a:pPr>
            <a:endParaRPr lang="en-US">
              <a:solidFill>
                <a:schemeClr val="tx1"/>
              </a:solidFill>
              <a:latin typeface="Calibri"/>
              <a:cs typeface="Calibri"/>
            </a:endParaRPr>
          </a:p>
          <a:p>
            <a:pPr marL="285750" indent="-285750">
              <a:buFont typeface="Arial"/>
              <a:buChar char="•"/>
            </a:pPr>
            <a:r>
              <a:rPr lang="en-US">
                <a:solidFill>
                  <a:schemeClr val="tx1"/>
                </a:solidFill>
                <a:latin typeface="Calibri"/>
                <a:cs typeface="Calibri"/>
              </a:rPr>
              <a:t>We were at capacity with the number of videos provided, more videos might lead to better results</a:t>
            </a:r>
          </a:p>
          <a:p>
            <a:pPr marL="342900" indent="-342900">
              <a:buFont typeface="Arial"/>
              <a:buChar char="•"/>
            </a:pPr>
            <a:endParaRPr lang="en-US" sz="2000">
              <a:solidFill>
                <a:schemeClr val="tx1"/>
              </a:solidFill>
              <a:latin typeface="+mj-lt"/>
              <a:cs typeface="Aharoni"/>
            </a:endParaRPr>
          </a:p>
        </p:txBody>
      </p:sp>
      <p:pic>
        <p:nvPicPr>
          <p:cNvPr id="6" name="Picture 6" descr="Icon&#10;&#10;Description automatically generated">
            <a:extLst>
              <a:ext uri="{FF2B5EF4-FFF2-40B4-BE49-F238E27FC236}">
                <a16:creationId xmlns:a16="http://schemas.microsoft.com/office/drawing/2014/main" id="{E2DB7A27-52EA-960A-0641-BCF0F238655A}"/>
              </a:ext>
            </a:extLst>
          </p:cNvPr>
          <p:cNvPicPr>
            <a:picLocks noChangeAspect="1"/>
          </p:cNvPicPr>
          <p:nvPr/>
        </p:nvPicPr>
        <p:blipFill>
          <a:blip r:embed="rId2"/>
          <a:stretch>
            <a:fillRect/>
          </a:stretch>
        </p:blipFill>
        <p:spPr>
          <a:xfrm>
            <a:off x="9996471" y="677172"/>
            <a:ext cx="1943100" cy="1543050"/>
          </a:xfrm>
          <a:prstGeom prst="rect">
            <a:avLst/>
          </a:prstGeom>
        </p:spPr>
      </p:pic>
      <p:sp>
        <p:nvSpPr>
          <p:cNvPr id="4" name="TextBox 3">
            <a:extLst>
              <a:ext uri="{FF2B5EF4-FFF2-40B4-BE49-F238E27FC236}">
                <a16:creationId xmlns:a16="http://schemas.microsoft.com/office/drawing/2014/main" id="{BDAF5FAF-F1E5-4CB4-1BCC-89E8B2DE647B}"/>
              </a:ext>
            </a:extLst>
          </p:cNvPr>
          <p:cNvSpPr txBox="1"/>
          <p:nvPr/>
        </p:nvSpPr>
        <p:spPr>
          <a:xfrm>
            <a:off x="672859" y="1875166"/>
            <a:ext cx="6455228" cy="523220"/>
          </a:xfrm>
          <a:prstGeom prst="rect">
            <a:avLst/>
          </a:prstGeom>
          <a:noFill/>
        </p:spPr>
        <p:txBody>
          <a:bodyPr wrap="square" lIns="91440" tIns="45720" rIns="91440" bIns="45720" rtlCol="0" anchor="t">
            <a:spAutoFit/>
          </a:bodyPr>
          <a:lstStyle/>
          <a:p>
            <a:r>
              <a:rPr lang="en-US" sz="2800" b="1">
                <a:ea typeface="+mn-lt"/>
                <a:cs typeface="+mn-lt"/>
              </a:rPr>
              <a:t>Logo Detection with Dominant Words </a:t>
            </a:r>
            <a:endParaRPr lang="en-US"/>
          </a:p>
        </p:txBody>
      </p:sp>
    </p:spTree>
    <p:extLst>
      <p:ext uri="{BB962C8B-B14F-4D97-AF65-F5344CB8AC3E}">
        <p14:creationId xmlns:p14="http://schemas.microsoft.com/office/powerpoint/2010/main" val="2819786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3F342-E66E-4910-C786-54D010549D99}"/>
              </a:ext>
            </a:extLst>
          </p:cNvPr>
          <p:cNvSpPr>
            <a:spLocks noGrp="1"/>
          </p:cNvSpPr>
          <p:nvPr>
            <p:ph type="title"/>
          </p:nvPr>
        </p:nvSpPr>
        <p:spPr>
          <a:xfrm>
            <a:off x="213360" y="135914"/>
            <a:ext cx="10515600" cy="675323"/>
          </a:xfrm>
        </p:spPr>
        <p:txBody>
          <a:bodyPr>
            <a:normAutofit fontScale="90000"/>
          </a:bodyPr>
          <a:lstStyle/>
          <a:p>
            <a:r>
              <a:rPr lang="en-US">
                <a:latin typeface="Calibri" panose="020F0502020204030204" pitchFamily="34" charset="0"/>
                <a:cs typeface="Calibri" panose="020F0502020204030204" pitchFamily="34" charset="0"/>
              </a:rPr>
              <a:t>Executive summary of results</a:t>
            </a:r>
          </a:p>
        </p:txBody>
      </p:sp>
      <p:graphicFrame>
        <p:nvGraphicFramePr>
          <p:cNvPr id="5" name="Content Placeholder 4">
            <a:extLst>
              <a:ext uri="{FF2B5EF4-FFF2-40B4-BE49-F238E27FC236}">
                <a16:creationId xmlns:a16="http://schemas.microsoft.com/office/drawing/2014/main" id="{D9ABA57B-A184-26FD-43D7-1EDCA9F89FB7}"/>
              </a:ext>
            </a:extLst>
          </p:cNvPr>
          <p:cNvGraphicFramePr>
            <a:graphicFrameLocks noGrp="1"/>
          </p:cNvGraphicFramePr>
          <p:nvPr>
            <p:ph idx="1"/>
            <p:extLst>
              <p:ext uri="{D42A27DB-BD31-4B8C-83A1-F6EECF244321}">
                <p14:modId xmlns:p14="http://schemas.microsoft.com/office/powerpoint/2010/main" val="1825036925"/>
              </p:ext>
            </p:extLst>
          </p:nvPr>
        </p:nvGraphicFramePr>
        <p:xfrm>
          <a:off x="213360" y="782482"/>
          <a:ext cx="11641041" cy="6119287"/>
        </p:xfrm>
        <a:graphic>
          <a:graphicData uri="http://schemas.openxmlformats.org/drawingml/2006/table">
            <a:tbl>
              <a:tblPr firstRow="1" bandRow="1">
                <a:tableStyleId>{073A0DAA-6AF3-43AB-8588-CEC1D06C72B9}</a:tableStyleId>
              </a:tblPr>
              <a:tblGrid>
                <a:gridCol w="3683517">
                  <a:extLst>
                    <a:ext uri="{9D8B030D-6E8A-4147-A177-3AD203B41FA5}">
                      <a16:colId xmlns:a16="http://schemas.microsoft.com/office/drawing/2014/main" val="4197744546"/>
                    </a:ext>
                  </a:extLst>
                </a:gridCol>
                <a:gridCol w="4204791">
                  <a:extLst>
                    <a:ext uri="{9D8B030D-6E8A-4147-A177-3AD203B41FA5}">
                      <a16:colId xmlns:a16="http://schemas.microsoft.com/office/drawing/2014/main" val="221245034"/>
                    </a:ext>
                  </a:extLst>
                </a:gridCol>
                <a:gridCol w="3752733">
                  <a:extLst>
                    <a:ext uri="{9D8B030D-6E8A-4147-A177-3AD203B41FA5}">
                      <a16:colId xmlns:a16="http://schemas.microsoft.com/office/drawing/2014/main" val="2454816427"/>
                    </a:ext>
                  </a:extLst>
                </a:gridCol>
              </a:tblGrid>
              <a:tr h="623749">
                <a:tc>
                  <a:txBody>
                    <a:bodyPr/>
                    <a:lstStyle/>
                    <a:p>
                      <a:pPr marL="0" algn="ctr" rtl="0" fontAlgn="base" latinLnBrk="0">
                        <a:spcBef>
                          <a:spcPts val="0"/>
                        </a:spcBef>
                        <a:spcAft>
                          <a:spcPts val="0"/>
                        </a:spcAft>
                      </a:pPr>
                      <a:r>
                        <a:rPr lang="en-US" sz="1200">
                          <a:effectLst/>
                        </a:rPr>
                        <a:t>Market Features​</a:t>
                      </a:r>
                      <a:endParaRPr lang="en-US" sz="1800">
                        <a:effectLst/>
                      </a:endParaRPr>
                    </a:p>
                    <a:p>
                      <a:pPr marL="0" algn="ctr" rtl="0" fontAlgn="base" latinLnBrk="0">
                        <a:spcBef>
                          <a:spcPts val="0"/>
                        </a:spcBef>
                        <a:spcAft>
                          <a:spcPts val="0"/>
                        </a:spcAft>
                      </a:pPr>
                      <a:r>
                        <a:rPr lang="en-US" sz="1200">
                          <a:effectLst/>
                        </a:rPr>
                        <a:t>(Total Features: 08)​</a:t>
                      </a:r>
                      <a:endParaRPr lang="en-US" sz="1800">
                        <a:effectLst/>
                        <a:latin typeface="Arial" panose="020B0604020202020204" pitchFamily="34" charset="0"/>
                      </a:endParaRPr>
                    </a:p>
                  </a:txBody>
                  <a:tcPr marL="76073" marR="76073" marT="38100" marB="38100" anchor="ctr"/>
                </a:tc>
                <a:tc>
                  <a:txBody>
                    <a:bodyPr/>
                    <a:lstStyle/>
                    <a:p>
                      <a:pPr marL="0" lvl="0" algn="ctr" rtl="0">
                        <a:spcBef>
                          <a:spcPts val="0"/>
                        </a:spcBef>
                        <a:spcAft>
                          <a:spcPts val="0"/>
                        </a:spcAft>
                        <a:buNone/>
                      </a:pPr>
                      <a:r>
                        <a:rPr lang="en-US" sz="1200">
                          <a:effectLst/>
                        </a:rPr>
                        <a:t>Content Features​</a:t>
                      </a:r>
                      <a:endParaRPr lang="en-US" sz="1800">
                        <a:effectLst/>
                      </a:endParaRPr>
                    </a:p>
                    <a:p>
                      <a:pPr marL="0" lvl="0" algn="ctr" rtl="0">
                        <a:spcBef>
                          <a:spcPts val="0"/>
                        </a:spcBef>
                        <a:spcAft>
                          <a:spcPts val="0"/>
                        </a:spcAft>
                        <a:buNone/>
                      </a:pPr>
                      <a:r>
                        <a:rPr lang="en-US" sz="1200">
                          <a:effectLst/>
                        </a:rPr>
                        <a:t>(Total Features: 22)​</a:t>
                      </a:r>
                      <a:endParaRPr lang="en-US" sz="1800">
                        <a:effectLst/>
                        <a:latin typeface="Arial"/>
                      </a:endParaRPr>
                    </a:p>
                  </a:txBody>
                  <a:tcPr marL="76073" marR="76073" marT="38099" marB="38099" anchor="ctr"/>
                </a:tc>
                <a:tc>
                  <a:txBody>
                    <a:bodyPr/>
                    <a:lstStyle/>
                    <a:p>
                      <a:pPr marL="0" algn="ctr" rtl="0" fontAlgn="base" latinLnBrk="0">
                        <a:spcBef>
                          <a:spcPts val="0"/>
                        </a:spcBef>
                        <a:spcAft>
                          <a:spcPts val="0"/>
                        </a:spcAft>
                      </a:pPr>
                      <a:r>
                        <a:rPr lang="en-US" sz="1200">
                          <a:effectLst/>
                        </a:rPr>
                        <a:t>Production Features​</a:t>
                      </a:r>
                      <a:endParaRPr lang="en-US" sz="1800">
                        <a:effectLst/>
                      </a:endParaRPr>
                    </a:p>
                    <a:p>
                      <a:pPr marL="0" algn="ctr" rtl="0" fontAlgn="base" latinLnBrk="0">
                        <a:spcBef>
                          <a:spcPts val="0"/>
                        </a:spcBef>
                        <a:spcAft>
                          <a:spcPts val="0"/>
                        </a:spcAft>
                      </a:pPr>
                      <a:r>
                        <a:rPr lang="en-US" sz="1200">
                          <a:effectLst/>
                        </a:rPr>
                        <a:t>(Total Features: 09)​</a:t>
                      </a:r>
                      <a:endParaRPr lang="en-US" sz="1800">
                        <a:effectLst/>
                        <a:latin typeface="Arial" panose="020B0604020202020204" pitchFamily="34" charset="0"/>
                      </a:endParaRPr>
                    </a:p>
                  </a:txBody>
                  <a:tcPr marL="76073" marR="76073" marT="38100" marB="38100" anchor="ctr"/>
                </a:tc>
                <a:extLst>
                  <a:ext uri="{0D108BD9-81ED-4DB2-BD59-A6C34878D82A}">
                    <a16:rowId xmlns:a16="http://schemas.microsoft.com/office/drawing/2014/main" val="1289454960"/>
                  </a:ext>
                </a:extLst>
              </a:tr>
              <a:tr h="370878">
                <a:tc>
                  <a:txBody>
                    <a:bodyPr/>
                    <a:lstStyle/>
                    <a:p>
                      <a:pPr marL="0" lvl="0" algn="l" defTabSz="914400" rtl="0" eaLnBrk="1" fontAlgn="t" latinLnBrk="0" hangingPunct="1">
                        <a:lnSpc>
                          <a:spcPct val="100000"/>
                        </a:lnSpc>
                        <a:spcBef>
                          <a:spcPts val="0"/>
                        </a:spcBef>
                        <a:spcAft>
                          <a:spcPts val="0"/>
                        </a:spcAft>
                        <a:buNone/>
                      </a:pPr>
                      <a:r>
                        <a:rPr lang="en-US" sz="2000" b="1" i="0" u="none" strike="noStrike" kern="1200" dirty="0">
                          <a:solidFill>
                            <a:schemeClr val="dk1"/>
                          </a:solidFill>
                          <a:effectLst/>
                          <a:latin typeface="Calibri"/>
                          <a:ea typeface="+mn-ea"/>
                          <a:cs typeface="+mn-cs"/>
                        </a:rPr>
                        <a:t>Industry Categorization</a:t>
                      </a:r>
                    </a:p>
                  </a:txBody>
                  <a:tcPr marL="76073" marR="76073" marT="38100" marB="38100"/>
                </a:tc>
                <a:tc>
                  <a:txBody>
                    <a:bodyPr/>
                    <a:lstStyle/>
                    <a:p>
                      <a:pPr lvl="0" algn="l">
                        <a:lnSpc>
                          <a:spcPct val="100000"/>
                        </a:lnSpc>
                        <a:spcBef>
                          <a:spcPts val="0"/>
                        </a:spcBef>
                        <a:spcAft>
                          <a:spcPts val="0"/>
                        </a:spcAft>
                        <a:buNone/>
                      </a:pPr>
                      <a:r>
                        <a:rPr lang="en-US" sz="2000" b="1" i="0" u="none" strike="noStrike" noProof="0">
                          <a:effectLst/>
                          <a:latin typeface="Calibri"/>
                        </a:rPr>
                        <a:t>Logo taking up most of the screen</a:t>
                      </a:r>
                      <a:endParaRPr lang="en-US" b="1"/>
                    </a:p>
                  </a:txBody>
                  <a:tcPr marL="76073" marR="76073" marT="38099" marB="38099" anchor="ctr"/>
                </a:tc>
                <a:tc>
                  <a:txBody>
                    <a:bodyPr/>
                    <a:lstStyle/>
                    <a:p>
                      <a:pPr marL="0" lvl="0" algn="l">
                        <a:spcBef>
                          <a:spcPts val="0"/>
                        </a:spcBef>
                        <a:spcAft>
                          <a:spcPts val="0"/>
                        </a:spcAft>
                        <a:buNone/>
                      </a:pPr>
                      <a:r>
                        <a:rPr lang="en-US" sz="2000" b="1" i="0" u="none" strike="noStrike" noProof="0">
                          <a:solidFill>
                            <a:srgbClr val="000000"/>
                          </a:solidFill>
                          <a:effectLst/>
                          <a:latin typeface="Calibri"/>
                        </a:rPr>
                        <a:t>Word Confidence </a:t>
                      </a:r>
                    </a:p>
                  </a:txBody>
                  <a:tcPr marL="76073" marR="76073" marT="38100" marB="38100"/>
                </a:tc>
                <a:extLst>
                  <a:ext uri="{0D108BD9-81ED-4DB2-BD59-A6C34878D82A}">
                    <a16:rowId xmlns:a16="http://schemas.microsoft.com/office/drawing/2014/main" val="819464490"/>
                  </a:ext>
                </a:extLst>
              </a:tr>
              <a:tr h="459892">
                <a:tc>
                  <a:txBody>
                    <a:bodyPr/>
                    <a:lstStyle/>
                    <a:p>
                      <a:pPr marL="0" lvl="0" algn="l" defTabSz="914400" rtl="0" eaLnBrk="1" fontAlgn="t" latinLnBrk="0" hangingPunct="1">
                        <a:lnSpc>
                          <a:spcPct val="100000"/>
                        </a:lnSpc>
                        <a:spcBef>
                          <a:spcPts val="0"/>
                        </a:spcBef>
                        <a:spcAft>
                          <a:spcPts val="0"/>
                        </a:spcAft>
                        <a:buNone/>
                      </a:pPr>
                      <a:r>
                        <a:rPr lang="en-US" sz="2000" b="1" i="0" u="none" strike="noStrike" kern="1200">
                          <a:solidFill>
                            <a:schemeClr val="dk1"/>
                          </a:solidFill>
                          <a:effectLst/>
                          <a:latin typeface="Calibri"/>
                          <a:ea typeface="+mn-ea"/>
                          <a:cs typeface="+mn-cs"/>
                        </a:rPr>
                        <a:t>Industry Subcategoryization</a:t>
                      </a:r>
                      <a:endParaRPr lang="en-US" sz="2000" b="1" i="0" u="none" strike="noStrike" kern="1200" err="1">
                        <a:solidFill>
                          <a:schemeClr val="dk1"/>
                        </a:solidFill>
                        <a:effectLst/>
                        <a:latin typeface="Calibri"/>
                        <a:ea typeface="+mn-ea"/>
                        <a:cs typeface="+mn-cs"/>
                      </a:endParaRPr>
                    </a:p>
                  </a:txBody>
                  <a:tcPr marL="76073" marR="76073" marT="38100" marB="38100"/>
                </a:tc>
                <a:tc>
                  <a:txBody>
                    <a:bodyPr/>
                    <a:lstStyle/>
                    <a:p>
                      <a:pPr lvl="0" algn="l">
                        <a:lnSpc>
                          <a:spcPct val="100000"/>
                        </a:lnSpc>
                        <a:spcBef>
                          <a:spcPts val="0"/>
                        </a:spcBef>
                        <a:spcAft>
                          <a:spcPts val="0"/>
                        </a:spcAft>
                        <a:buNone/>
                      </a:pPr>
                      <a:r>
                        <a:rPr lang="en-US" sz="2000" b="1" i="0" u="none" strike="noStrike" noProof="0">
                          <a:effectLst/>
                          <a:latin typeface="Calibri"/>
                        </a:rPr>
                        <a:t>Logo small part of screen</a:t>
                      </a:r>
                      <a:endParaRPr lang="en-US"/>
                    </a:p>
                  </a:txBody>
                  <a:tcPr marL="76073" marR="76073" marT="38099" marB="38099" anchor="ctr"/>
                </a:tc>
                <a:tc>
                  <a:txBody>
                    <a:bodyPr/>
                    <a:lstStyle/>
                    <a:p>
                      <a:pPr marL="0" lvl="0" algn="l" rtl="0">
                        <a:spcBef>
                          <a:spcPts val="0"/>
                        </a:spcBef>
                        <a:spcAft>
                          <a:spcPts val="0"/>
                        </a:spcAft>
                        <a:buNone/>
                      </a:pPr>
                      <a:r>
                        <a:rPr lang="en-US" sz="900">
                          <a:effectLst/>
                        </a:rPr>
                        <a:t>​</a:t>
                      </a:r>
                      <a:r>
                        <a:rPr lang="en-US" sz="2000" b="1">
                          <a:effectLst/>
                        </a:rPr>
                        <a:t>Sentiment Analysis </a:t>
                      </a:r>
                      <a:endParaRPr lang="en-US" sz="2000" b="1" i="0" u="none" strike="noStrike" noProof="0">
                        <a:solidFill>
                          <a:srgbClr val="000000"/>
                        </a:solidFill>
                        <a:effectLst/>
                        <a:latin typeface="Calibri"/>
                      </a:endParaRPr>
                    </a:p>
                  </a:txBody>
                  <a:tcPr marL="76073" marR="76073" marT="38100" marB="38100"/>
                </a:tc>
                <a:extLst>
                  <a:ext uri="{0D108BD9-81ED-4DB2-BD59-A6C34878D82A}">
                    <a16:rowId xmlns:a16="http://schemas.microsoft.com/office/drawing/2014/main" val="2994473419"/>
                  </a:ext>
                </a:extLst>
              </a:tr>
              <a:tr h="357809">
                <a:tc>
                  <a:txBody>
                    <a:bodyPr/>
                    <a:lstStyle/>
                    <a:p>
                      <a:pPr marL="0" algn="l" rtl="0" fontAlgn="t" latinLnBrk="0">
                        <a:spcBef>
                          <a:spcPts val="0"/>
                        </a:spcBef>
                        <a:spcAft>
                          <a:spcPts val="0"/>
                        </a:spcAft>
                      </a:pPr>
                      <a:r>
                        <a:rPr lang="en-US" sz="2000" b="1" i="0" u="none" strike="noStrike" kern="1200" dirty="0">
                          <a:solidFill>
                            <a:schemeClr val="dk1"/>
                          </a:solidFill>
                          <a:effectLst/>
                          <a:latin typeface="Calibri"/>
                          <a:ea typeface="+mn-ea"/>
                          <a:cs typeface="+mn-cs"/>
                        </a:rPr>
                        <a:t>Company Name Identification</a:t>
                      </a:r>
                    </a:p>
                  </a:txBody>
                  <a:tcPr marL="76073" marR="76073" marT="38100" marB="38100"/>
                </a:tc>
                <a:tc>
                  <a:txBody>
                    <a:bodyPr/>
                    <a:lstStyle/>
                    <a:p>
                      <a:pPr lvl="0" algn="l">
                        <a:lnSpc>
                          <a:spcPct val="100000"/>
                        </a:lnSpc>
                        <a:spcBef>
                          <a:spcPts val="0"/>
                        </a:spcBef>
                        <a:spcAft>
                          <a:spcPts val="0"/>
                        </a:spcAft>
                        <a:buNone/>
                      </a:pPr>
                      <a:r>
                        <a:rPr lang="en-US" sz="2000" b="1" i="0" u="none" strike="noStrike" noProof="0">
                          <a:solidFill>
                            <a:srgbClr val="000000"/>
                          </a:solidFill>
                          <a:effectLst/>
                          <a:latin typeface="Calibri"/>
                        </a:rPr>
                        <a:t>Spoken branding</a:t>
                      </a:r>
                      <a:endParaRPr lang="en-US"/>
                    </a:p>
                  </a:txBody>
                  <a:tcPr marL="76073" marR="76073" marT="38099" marB="38099" anchor="ctr"/>
                </a:tc>
                <a:tc>
                  <a:txBody>
                    <a:bodyPr/>
                    <a:lstStyle/>
                    <a:p>
                      <a:pPr marL="0" algn="l" rtl="0" fontAlgn="t" latinLnBrk="0">
                        <a:spcBef>
                          <a:spcPts val="0"/>
                        </a:spcBef>
                        <a:spcAft>
                          <a:spcPts val="0"/>
                        </a:spcAft>
                      </a:pPr>
                      <a:r>
                        <a:rPr lang="en-US" sz="2000" b="1" i="0" u="none" strike="noStrike" noProof="0">
                          <a:solidFill>
                            <a:srgbClr val="000000"/>
                          </a:solidFill>
                          <a:effectLst/>
                          <a:latin typeface="Calibri"/>
                        </a:rPr>
                        <a:t>Number of Speakers</a:t>
                      </a:r>
                    </a:p>
                  </a:txBody>
                  <a:tcPr marL="76073" marR="76073" marT="38100" marB="38100"/>
                </a:tc>
                <a:extLst>
                  <a:ext uri="{0D108BD9-81ED-4DB2-BD59-A6C34878D82A}">
                    <a16:rowId xmlns:a16="http://schemas.microsoft.com/office/drawing/2014/main" val="3608025974"/>
                  </a:ext>
                </a:extLst>
              </a:tr>
              <a:tr h="370878">
                <a:tc>
                  <a:txBody>
                    <a:bodyPr/>
                    <a:lstStyle/>
                    <a:p>
                      <a:pPr marL="0" algn="l" defTabSz="914400" rtl="0" eaLnBrk="1" fontAlgn="t" latinLnBrk="0" hangingPunct="1">
                        <a:spcBef>
                          <a:spcPts val="0"/>
                        </a:spcBef>
                        <a:spcAft>
                          <a:spcPts val="0"/>
                        </a:spcAft>
                      </a:pPr>
                      <a:r>
                        <a:rPr lang="en-US" sz="2000" b="1" i="0" u="none" strike="noStrike" kern="1200" dirty="0">
                          <a:solidFill>
                            <a:schemeClr val="dk1"/>
                          </a:solidFill>
                          <a:effectLst/>
                          <a:latin typeface="Calibri"/>
                          <a:ea typeface="+mn-ea"/>
                          <a:cs typeface="+mn-cs"/>
                        </a:rPr>
                        <a:t>Logo Selection​ by Frame Count</a:t>
                      </a:r>
                    </a:p>
                  </a:txBody>
                  <a:tcPr marL="76073" marR="76073" marT="38100" marB="38100"/>
                </a:tc>
                <a:tc>
                  <a:txBody>
                    <a:bodyPr/>
                    <a:lstStyle/>
                    <a:p>
                      <a:pPr lvl="0" algn="l">
                        <a:lnSpc>
                          <a:spcPct val="100000"/>
                        </a:lnSpc>
                        <a:spcBef>
                          <a:spcPts val="0"/>
                        </a:spcBef>
                        <a:spcAft>
                          <a:spcPts val="0"/>
                        </a:spcAft>
                        <a:buNone/>
                      </a:pPr>
                      <a:r>
                        <a:rPr lang="en-US" sz="2000" b="1" i="0" u="none" strike="noStrike" noProof="0">
                          <a:effectLst/>
                          <a:latin typeface="Calibri"/>
                        </a:rPr>
                        <a:t>Number of Frames - logo</a:t>
                      </a:r>
                      <a:endParaRPr lang="en-US"/>
                    </a:p>
                  </a:txBody>
                  <a:tcPr marL="76073" marR="76073" marT="38099" marB="38099" anchor="ctr"/>
                </a:tc>
                <a:tc>
                  <a:txBody>
                    <a:bodyPr/>
                    <a:lstStyle/>
                    <a:p>
                      <a:pPr marL="0" algn="l" rtl="0" fontAlgn="t" latinLnBrk="0">
                        <a:spcBef>
                          <a:spcPts val="0"/>
                        </a:spcBef>
                        <a:spcAft>
                          <a:spcPts val="0"/>
                        </a:spcAft>
                      </a:pPr>
                      <a:r>
                        <a:rPr lang="en-US" sz="2000" b="1" i="0" u="none" strike="noStrike" noProof="0">
                          <a:solidFill>
                            <a:srgbClr val="000000"/>
                          </a:solidFill>
                          <a:effectLst/>
                          <a:latin typeface="Calibri"/>
                        </a:rPr>
                        <a:t>Average Scene Duration</a:t>
                      </a:r>
                    </a:p>
                  </a:txBody>
                  <a:tcPr marL="76073" marR="76073" marT="38100" marB="38100"/>
                </a:tc>
                <a:extLst>
                  <a:ext uri="{0D108BD9-81ED-4DB2-BD59-A6C34878D82A}">
                    <a16:rowId xmlns:a16="http://schemas.microsoft.com/office/drawing/2014/main" val="345559564"/>
                  </a:ext>
                </a:extLst>
              </a:tr>
              <a:tr h="370878">
                <a:tc>
                  <a:txBody>
                    <a:bodyPr/>
                    <a:lstStyle/>
                    <a:p>
                      <a:pPr lvl="0" algn="l">
                        <a:lnSpc>
                          <a:spcPct val="100000"/>
                        </a:lnSpc>
                        <a:spcBef>
                          <a:spcPts val="0"/>
                        </a:spcBef>
                        <a:spcAft>
                          <a:spcPts val="0"/>
                        </a:spcAft>
                        <a:buNone/>
                      </a:pPr>
                      <a:r>
                        <a:rPr lang="en-US" sz="2000" b="1" i="0" u="none" strike="noStrike" noProof="0" dirty="0">
                          <a:solidFill>
                            <a:schemeClr val="dk1"/>
                          </a:solidFill>
                          <a:effectLst/>
                          <a:latin typeface="Calibri"/>
                        </a:rPr>
                        <a:t>Total time logo duration by video</a:t>
                      </a:r>
                    </a:p>
                  </a:txBody>
                  <a:tcPr marL="76073" marR="76073" marT="38100" marB="38100"/>
                </a:tc>
                <a:tc>
                  <a:txBody>
                    <a:bodyPr/>
                    <a:lstStyle/>
                    <a:p>
                      <a:pPr lvl="0" algn="l">
                        <a:lnSpc>
                          <a:spcPct val="100000"/>
                        </a:lnSpc>
                        <a:spcBef>
                          <a:spcPts val="0"/>
                        </a:spcBef>
                        <a:spcAft>
                          <a:spcPts val="0"/>
                        </a:spcAft>
                        <a:buNone/>
                      </a:pPr>
                      <a:r>
                        <a:rPr lang="en-US" sz="2000" b="1" i="0" u="none" strike="noStrike" noProof="0">
                          <a:effectLst/>
                          <a:latin typeface="Calibri"/>
                        </a:rPr>
                        <a:t>Average area covered by logos</a:t>
                      </a:r>
                      <a:endParaRPr lang="en-US"/>
                    </a:p>
                  </a:txBody>
                  <a:tcPr marL="76073" marR="76073" marT="38099" marB="38099" anchor="ctr"/>
                </a:tc>
                <a:tc>
                  <a:txBody>
                    <a:bodyPr/>
                    <a:lstStyle/>
                    <a:p>
                      <a:pPr marL="0" algn="l" rtl="0" fontAlgn="t" latinLnBrk="0">
                        <a:spcBef>
                          <a:spcPts val="0"/>
                        </a:spcBef>
                        <a:spcAft>
                          <a:spcPts val="0"/>
                        </a:spcAft>
                      </a:pPr>
                      <a:r>
                        <a:rPr lang="en-US" sz="2000" b="1" i="0" u="none" strike="noStrike" noProof="0">
                          <a:solidFill>
                            <a:srgbClr val="000000"/>
                          </a:solidFill>
                          <a:effectLst/>
                          <a:latin typeface="Calibri"/>
                        </a:rPr>
                        <a:t>Genre, Era, Instruments, Scale</a:t>
                      </a:r>
                    </a:p>
                  </a:txBody>
                  <a:tcPr marL="76073" marR="76073" marT="38100" marB="38100"/>
                </a:tc>
                <a:extLst>
                  <a:ext uri="{0D108BD9-81ED-4DB2-BD59-A6C34878D82A}">
                    <a16:rowId xmlns:a16="http://schemas.microsoft.com/office/drawing/2014/main" val="2086962682"/>
                  </a:ext>
                </a:extLst>
              </a:tr>
              <a:tr h="387456">
                <a:tc>
                  <a:txBody>
                    <a:bodyPr/>
                    <a:lstStyle/>
                    <a:p>
                      <a:pPr marL="0" algn="l" rtl="0" fontAlgn="t" latinLnBrk="0">
                        <a:spcBef>
                          <a:spcPts val="0"/>
                        </a:spcBef>
                        <a:spcAft>
                          <a:spcPts val="0"/>
                        </a:spcAft>
                      </a:pPr>
                      <a:r>
                        <a:rPr lang="en-US" sz="900" dirty="0">
                          <a:effectLst/>
                        </a:rPr>
                        <a:t>​</a:t>
                      </a:r>
                      <a:r>
                        <a:rPr lang="en-US" sz="2000" b="1" i="0" u="none" strike="noStrike" noProof="0" dirty="0">
                          <a:solidFill>
                            <a:schemeClr val="dk1"/>
                          </a:solidFill>
                          <a:effectLst/>
                          <a:latin typeface="Calibri"/>
                        </a:rPr>
                        <a:t>Label/Object Detection</a:t>
                      </a:r>
                      <a:endParaRPr lang="en-US" sz="2000" b="0" i="0" u="none" strike="noStrike" noProof="0" dirty="0">
                        <a:solidFill>
                          <a:srgbClr val="000000"/>
                        </a:solidFill>
                        <a:effectLst/>
                        <a:latin typeface="Calibri"/>
                      </a:endParaRPr>
                    </a:p>
                  </a:txBody>
                  <a:tcPr marL="76073" marR="76073" marT="38100" marB="38100"/>
                </a:tc>
                <a:tc>
                  <a:txBody>
                    <a:bodyPr/>
                    <a:lstStyle/>
                    <a:p>
                      <a:pPr lvl="0" algn="l">
                        <a:lnSpc>
                          <a:spcPct val="100000"/>
                        </a:lnSpc>
                        <a:spcBef>
                          <a:spcPts val="0"/>
                        </a:spcBef>
                        <a:spcAft>
                          <a:spcPts val="0"/>
                        </a:spcAft>
                        <a:buNone/>
                      </a:pPr>
                      <a:r>
                        <a:rPr lang="en-US" sz="2000" b="1" i="0" u="none" strike="noStrike" noProof="0">
                          <a:effectLst/>
                          <a:latin typeface="Calibri"/>
                        </a:rPr>
                        <a:t>Tag Line – visual</a:t>
                      </a:r>
                      <a:endParaRPr lang="en-US"/>
                    </a:p>
                  </a:txBody>
                  <a:tcPr marL="76073" marR="76073" marT="38099" marB="38099" anchor="ctr"/>
                </a:tc>
                <a:tc>
                  <a:txBody>
                    <a:bodyPr/>
                    <a:lstStyle/>
                    <a:p>
                      <a:pPr marL="0" algn="l" rtl="0" fontAlgn="t" latinLnBrk="0">
                        <a:spcBef>
                          <a:spcPts val="0"/>
                        </a:spcBef>
                        <a:spcAft>
                          <a:spcPts val="0"/>
                        </a:spcAft>
                      </a:pPr>
                      <a:r>
                        <a:rPr lang="en-US" sz="2000" b="1" i="0" u="none" strike="noStrike" noProof="0">
                          <a:solidFill>
                            <a:srgbClr val="000000"/>
                          </a:solidFill>
                          <a:effectLst/>
                          <a:latin typeface="Calibri"/>
                        </a:rPr>
                        <a:t>BPM, Loudness</a:t>
                      </a:r>
                    </a:p>
                  </a:txBody>
                  <a:tcPr marL="76073" marR="76073" marT="38100" marB="38100"/>
                </a:tc>
                <a:extLst>
                  <a:ext uri="{0D108BD9-81ED-4DB2-BD59-A6C34878D82A}">
                    <a16:rowId xmlns:a16="http://schemas.microsoft.com/office/drawing/2014/main" val="3610341728"/>
                  </a:ext>
                </a:extLst>
              </a:tr>
              <a:tr h="370878">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1" i="0" u="none" strike="noStrike" kern="1200" noProof="0" dirty="0">
                          <a:solidFill>
                            <a:schemeClr val="dk1"/>
                          </a:solidFill>
                          <a:effectLst/>
                          <a:latin typeface="Calibri"/>
                          <a:ea typeface="+mn-ea"/>
                          <a:cs typeface="+mn-cs"/>
                        </a:rPr>
                        <a:t>Dominant Words Extraction</a:t>
                      </a:r>
                    </a:p>
                    <a:p>
                      <a:pPr marL="0" algn="ctr" rtl="0" fontAlgn="t" latinLnBrk="0">
                        <a:spcBef>
                          <a:spcPts val="0"/>
                        </a:spcBef>
                        <a:spcAft>
                          <a:spcPts val="0"/>
                        </a:spcAft>
                      </a:pPr>
                      <a:endParaRPr lang="en-US" sz="900" dirty="0">
                        <a:effectLst/>
                      </a:endParaRPr>
                    </a:p>
                  </a:txBody>
                  <a:tcPr marL="76073" marR="76073" marT="38100" marB="38100"/>
                </a:tc>
                <a:tc>
                  <a:txBody>
                    <a:bodyPr/>
                    <a:lstStyle/>
                    <a:p>
                      <a:pPr marL="0" lvl="0" algn="l" rtl="0">
                        <a:spcBef>
                          <a:spcPts val="0"/>
                        </a:spcBef>
                        <a:spcAft>
                          <a:spcPts val="0"/>
                        </a:spcAft>
                        <a:buNone/>
                      </a:pPr>
                      <a:r>
                        <a:rPr lang="en-US" sz="900">
                          <a:effectLst/>
                        </a:rPr>
                        <a:t>​</a:t>
                      </a:r>
                      <a:r>
                        <a:rPr lang="en-US" sz="2000" b="1" i="0" u="none" strike="noStrike" noProof="0">
                          <a:effectLst/>
                          <a:latin typeface="Calibri"/>
                        </a:rPr>
                        <a:t>Tag line – spoken</a:t>
                      </a:r>
                      <a:endParaRPr lang="en-US" sz="1800">
                        <a:effectLst/>
                        <a:latin typeface="Arial"/>
                      </a:endParaRPr>
                    </a:p>
                  </a:txBody>
                  <a:tcPr marL="76073" marR="76073" marT="38099" marB="38099" anchor="ctr"/>
                </a:tc>
                <a:tc>
                  <a:txBody>
                    <a:bodyPr/>
                    <a:lstStyle/>
                    <a:p>
                      <a:pPr marL="0" algn="l" rtl="0" fontAlgn="t" latinLnBrk="0">
                        <a:spcBef>
                          <a:spcPts val="0"/>
                        </a:spcBef>
                        <a:spcAft>
                          <a:spcPts val="0"/>
                        </a:spcAft>
                      </a:pPr>
                      <a:r>
                        <a:rPr lang="en-US" sz="900">
                          <a:effectLst/>
                        </a:rPr>
                        <a:t>​</a:t>
                      </a:r>
                      <a:r>
                        <a:rPr lang="en-US" sz="2000" b="1" i="0" u="none" strike="noStrike" kern="1200">
                          <a:solidFill>
                            <a:srgbClr val="000000"/>
                          </a:solidFill>
                          <a:effectLst/>
                          <a:latin typeface="Calibri"/>
                          <a:ea typeface="+mn-ea"/>
                          <a:cs typeface="+mn-cs"/>
                        </a:rPr>
                        <a:t>Shot Duration</a:t>
                      </a:r>
                      <a:endParaRPr lang="en-US" sz="2000" b="1" i="0" u="none" strike="noStrike" kern="1200" noProof="0">
                        <a:solidFill>
                          <a:srgbClr val="000000"/>
                        </a:solidFill>
                        <a:effectLst/>
                        <a:latin typeface="Calibri"/>
                        <a:ea typeface="+mn-ea"/>
                        <a:cs typeface="+mn-cs"/>
                      </a:endParaRPr>
                    </a:p>
                  </a:txBody>
                  <a:tcPr marL="76073" marR="76073" marT="38100" marB="38100"/>
                </a:tc>
                <a:extLst>
                  <a:ext uri="{0D108BD9-81ED-4DB2-BD59-A6C34878D82A}">
                    <a16:rowId xmlns:a16="http://schemas.microsoft.com/office/drawing/2014/main" val="1921739401"/>
                  </a:ext>
                </a:extLst>
              </a:tr>
              <a:tr h="370878">
                <a:tc>
                  <a:txBody>
                    <a:bodyPr/>
                    <a:lstStyle/>
                    <a:p>
                      <a:pPr marL="0" algn="l" rtl="0" fontAlgn="t" latinLnBrk="0">
                        <a:spcBef>
                          <a:spcPts val="0"/>
                        </a:spcBef>
                        <a:spcAft>
                          <a:spcPts val="0"/>
                        </a:spcAft>
                      </a:pPr>
                      <a:r>
                        <a:rPr lang="en-US" sz="900">
                          <a:effectLst/>
                        </a:rPr>
                        <a:t>​</a:t>
                      </a:r>
                      <a:r>
                        <a:rPr lang="en-US" sz="2000" b="1" i="0" u="none" strike="noStrike" noProof="0">
                          <a:solidFill>
                            <a:schemeClr val="dk1"/>
                          </a:solidFill>
                          <a:effectLst/>
                          <a:latin typeface="Calibri"/>
                        </a:rPr>
                        <a:t>Logo Detection and Selection</a:t>
                      </a:r>
                    </a:p>
                  </a:txBody>
                  <a:tcPr marL="76073" marR="76073" marT="38100" marB="38100"/>
                </a:tc>
                <a:tc>
                  <a:txBody>
                    <a:bodyPr/>
                    <a:lstStyle/>
                    <a:p>
                      <a:pPr marL="0" lvl="0" algn="l" rtl="0">
                        <a:spcBef>
                          <a:spcPts val="0"/>
                        </a:spcBef>
                        <a:spcAft>
                          <a:spcPts val="0"/>
                        </a:spcAft>
                        <a:buNone/>
                      </a:pPr>
                      <a:r>
                        <a:rPr lang="en-US" sz="900">
                          <a:effectLst/>
                        </a:rPr>
                        <a:t>​</a:t>
                      </a:r>
                      <a:r>
                        <a:rPr lang="en-US" sz="2000" b="1" i="0" u="none" strike="noStrike" noProof="0">
                          <a:effectLst/>
                          <a:latin typeface="Calibri"/>
                        </a:rPr>
                        <a:t>Position of the logo</a:t>
                      </a:r>
                      <a:endParaRPr lang="en-US" sz="1800">
                        <a:effectLst/>
                        <a:latin typeface="Arial"/>
                      </a:endParaRPr>
                    </a:p>
                  </a:txBody>
                  <a:tcPr marL="76073" marR="76073" marT="38099" marB="38099" anchor="ctr"/>
                </a:tc>
                <a:tc>
                  <a:txBody>
                    <a:bodyPr/>
                    <a:lstStyle/>
                    <a:p>
                      <a:pPr marL="0" algn="l" rtl="0" fontAlgn="t" latinLnBrk="0">
                        <a:spcBef>
                          <a:spcPts val="0"/>
                        </a:spcBef>
                        <a:spcAft>
                          <a:spcPts val="0"/>
                        </a:spcAft>
                      </a:pPr>
                      <a:r>
                        <a:rPr lang="en-US" sz="900">
                          <a:effectLst/>
                        </a:rPr>
                        <a:t>​</a:t>
                      </a:r>
                      <a:r>
                        <a:rPr lang="en-US" sz="2000" b="1">
                          <a:effectLst/>
                          <a:latin typeface="Calibri"/>
                        </a:rPr>
                        <a:t>Volum</a:t>
                      </a:r>
                      <a:r>
                        <a:rPr lang="en-US" sz="2000" b="1" i="0" u="none" strike="noStrike" kern="1200">
                          <a:solidFill>
                            <a:srgbClr val="000000"/>
                          </a:solidFill>
                          <a:effectLst/>
                          <a:latin typeface="Calibri"/>
                          <a:ea typeface="+mn-ea"/>
                          <a:cs typeface="+mn-cs"/>
                        </a:rPr>
                        <a:t>e Level</a:t>
                      </a:r>
                      <a:endParaRPr lang="en-US" sz="2000" b="1" i="0" u="none" strike="noStrike" kern="1200" noProof="0">
                        <a:solidFill>
                          <a:srgbClr val="000000"/>
                        </a:solidFill>
                        <a:effectLst/>
                        <a:latin typeface="Calibri"/>
                        <a:ea typeface="+mn-ea"/>
                        <a:cs typeface="+mn-cs"/>
                      </a:endParaRPr>
                    </a:p>
                  </a:txBody>
                  <a:tcPr marL="76073" marR="76073" marT="38100" marB="38100"/>
                </a:tc>
                <a:extLst>
                  <a:ext uri="{0D108BD9-81ED-4DB2-BD59-A6C34878D82A}">
                    <a16:rowId xmlns:a16="http://schemas.microsoft.com/office/drawing/2014/main" val="2441019310"/>
                  </a:ext>
                </a:extLst>
              </a:tr>
              <a:tr h="370878">
                <a:tc>
                  <a:txBody>
                    <a:bodyPr/>
                    <a:lstStyle/>
                    <a:p>
                      <a:pPr marL="0" algn="l" rtl="0" fontAlgn="t" latinLnBrk="0">
                        <a:spcBef>
                          <a:spcPts val="0"/>
                        </a:spcBef>
                        <a:spcAft>
                          <a:spcPts val="0"/>
                        </a:spcAft>
                      </a:pPr>
                      <a:r>
                        <a:rPr lang="en-US" sz="900">
                          <a:effectLst/>
                        </a:rPr>
                        <a:t>​</a:t>
                      </a:r>
                      <a:endParaRPr lang="en-US" sz="2000" b="1" i="0" u="none" strike="noStrike" noProof="0">
                        <a:solidFill>
                          <a:schemeClr val="dk1"/>
                        </a:solidFill>
                        <a:effectLst/>
                        <a:latin typeface="Calibri"/>
                      </a:endParaRPr>
                    </a:p>
                  </a:txBody>
                  <a:tcPr marL="76073" marR="76073" marT="38100" marB="38100"/>
                </a:tc>
                <a:tc>
                  <a:txBody>
                    <a:bodyPr/>
                    <a:lstStyle/>
                    <a:p>
                      <a:pPr marL="0" lvl="0" algn="l" rtl="0">
                        <a:spcBef>
                          <a:spcPts val="0"/>
                        </a:spcBef>
                        <a:spcAft>
                          <a:spcPts val="0"/>
                        </a:spcAft>
                        <a:buNone/>
                      </a:pPr>
                      <a:r>
                        <a:rPr lang="en-US" sz="900">
                          <a:effectLst/>
                        </a:rPr>
                        <a:t>​</a:t>
                      </a:r>
                      <a:r>
                        <a:rPr lang="en-US" sz="2000" b="1" i="0" u="none" strike="noStrike" noProof="0">
                          <a:effectLst/>
                          <a:latin typeface="Calibri"/>
                        </a:rPr>
                        <a:t>Visual Branding</a:t>
                      </a:r>
                      <a:endParaRPr lang="en-US" sz="1800">
                        <a:effectLst/>
                        <a:latin typeface="Arial"/>
                      </a:endParaRPr>
                    </a:p>
                  </a:txBody>
                  <a:tcPr marL="76073" marR="76073" marT="38099" marB="38099" anchor="ctr"/>
                </a:tc>
                <a:tc>
                  <a:txBody>
                    <a:bodyPr/>
                    <a:lstStyle/>
                    <a:p>
                      <a:pPr marL="0" algn="l" rtl="0" fontAlgn="t" latinLnBrk="0">
                        <a:spcBef>
                          <a:spcPts val="0"/>
                        </a:spcBef>
                        <a:spcAft>
                          <a:spcPts val="0"/>
                        </a:spcAft>
                      </a:pPr>
                      <a:r>
                        <a:rPr lang="en-US" sz="900">
                          <a:effectLst/>
                        </a:rPr>
                        <a:t>​</a:t>
                      </a:r>
                      <a:r>
                        <a:rPr lang="en-US" sz="2000" b="1">
                          <a:effectLst/>
                        </a:rPr>
                        <a:t>Audio Pauses</a:t>
                      </a:r>
                      <a:endParaRPr lang="en-US" sz="2000" b="1" i="0" u="none" strike="noStrike" noProof="0">
                        <a:solidFill>
                          <a:srgbClr val="000000"/>
                        </a:solidFill>
                        <a:effectLst/>
                        <a:latin typeface="Calibri"/>
                      </a:endParaRPr>
                    </a:p>
                  </a:txBody>
                  <a:tcPr marL="76073" marR="76073" marT="38100" marB="38100"/>
                </a:tc>
                <a:extLst>
                  <a:ext uri="{0D108BD9-81ED-4DB2-BD59-A6C34878D82A}">
                    <a16:rowId xmlns:a16="http://schemas.microsoft.com/office/drawing/2014/main" val="3673954439"/>
                  </a:ext>
                </a:extLst>
              </a:tr>
              <a:tr h="370878">
                <a:tc>
                  <a:txBody>
                    <a:bodyPr/>
                    <a:lstStyle/>
                    <a:p>
                      <a:pPr marL="0" algn="ctr" rtl="0" fontAlgn="t" latinLnBrk="0">
                        <a:spcBef>
                          <a:spcPts val="0"/>
                        </a:spcBef>
                        <a:spcAft>
                          <a:spcPts val="0"/>
                        </a:spcAft>
                      </a:pPr>
                      <a:r>
                        <a:rPr lang="en-US" sz="900" dirty="0">
                          <a:effectLst/>
                        </a:rPr>
                        <a:t>​</a:t>
                      </a:r>
                      <a:endParaRPr lang="en-US" sz="1800" dirty="0">
                        <a:effectLst/>
                        <a:latin typeface="Arial" panose="020B0604020202020204" pitchFamily="34" charset="0"/>
                      </a:endParaRPr>
                    </a:p>
                  </a:txBody>
                  <a:tcPr marL="76073" marR="76073" marT="38100" marB="38100"/>
                </a:tc>
                <a:tc>
                  <a:txBody>
                    <a:bodyPr/>
                    <a:lstStyle/>
                    <a:p>
                      <a:pPr marL="0" lvl="0" algn="l" rtl="0">
                        <a:spcBef>
                          <a:spcPts val="0"/>
                        </a:spcBef>
                        <a:spcAft>
                          <a:spcPts val="0"/>
                        </a:spcAft>
                        <a:buNone/>
                      </a:pPr>
                      <a:r>
                        <a:rPr lang="en-US" sz="900">
                          <a:effectLst/>
                        </a:rPr>
                        <a:t>​</a:t>
                      </a:r>
                      <a:r>
                        <a:rPr lang="en-US" sz="2000" b="1" i="0" u="none" strike="noStrike" noProof="0">
                          <a:effectLst/>
                          <a:latin typeface="Calibri"/>
                        </a:rPr>
                        <a:t>Key phrase in the video</a:t>
                      </a:r>
                      <a:endParaRPr lang="en-US" sz="1800">
                        <a:effectLst/>
                        <a:latin typeface="Arial"/>
                      </a:endParaRPr>
                    </a:p>
                  </a:txBody>
                  <a:tcPr marL="76073" marR="76073" marT="38099" marB="38099" anchor="ctr"/>
                </a:tc>
                <a:tc>
                  <a:txBody>
                    <a:bodyPr/>
                    <a:lstStyle/>
                    <a:p>
                      <a:pPr marL="0" algn="ctr" rtl="0" fontAlgn="t" latinLnBrk="0">
                        <a:spcBef>
                          <a:spcPts val="0"/>
                        </a:spcBef>
                        <a:spcAft>
                          <a:spcPts val="0"/>
                        </a:spcAft>
                      </a:pPr>
                      <a:r>
                        <a:rPr lang="en-US" sz="900">
                          <a:effectLst/>
                        </a:rPr>
                        <a:t>​</a:t>
                      </a:r>
                      <a:endParaRPr lang="en-US" sz="1800">
                        <a:effectLst/>
                        <a:latin typeface="Arial" panose="020B0604020202020204" pitchFamily="34" charset="0"/>
                      </a:endParaRPr>
                    </a:p>
                  </a:txBody>
                  <a:tcPr marL="76073" marR="76073" marT="38100" marB="38100"/>
                </a:tc>
                <a:extLst>
                  <a:ext uri="{0D108BD9-81ED-4DB2-BD59-A6C34878D82A}">
                    <a16:rowId xmlns:a16="http://schemas.microsoft.com/office/drawing/2014/main" val="2747307100"/>
                  </a:ext>
                </a:extLst>
              </a:tr>
              <a:tr h="370878">
                <a:tc>
                  <a:txBody>
                    <a:bodyPr/>
                    <a:lstStyle/>
                    <a:p>
                      <a:pPr marL="0" algn="ctr" rtl="0" fontAlgn="t" latinLnBrk="0">
                        <a:spcBef>
                          <a:spcPts val="0"/>
                        </a:spcBef>
                        <a:spcAft>
                          <a:spcPts val="0"/>
                        </a:spcAft>
                      </a:pPr>
                      <a:r>
                        <a:rPr lang="en-US" sz="900">
                          <a:effectLst/>
                        </a:rPr>
                        <a:t>​</a:t>
                      </a:r>
                      <a:endParaRPr lang="en-US" sz="1800">
                        <a:effectLst/>
                        <a:latin typeface="Arial" panose="020B0604020202020204" pitchFamily="34" charset="0"/>
                      </a:endParaRPr>
                    </a:p>
                  </a:txBody>
                  <a:tcPr marL="76073" marR="76073" marT="38100" marB="38100"/>
                </a:tc>
                <a:tc>
                  <a:txBody>
                    <a:bodyPr/>
                    <a:lstStyle/>
                    <a:p>
                      <a:pPr marL="0" lvl="0" algn="l" rtl="0">
                        <a:spcBef>
                          <a:spcPts val="0"/>
                        </a:spcBef>
                        <a:spcAft>
                          <a:spcPts val="0"/>
                        </a:spcAft>
                        <a:buNone/>
                      </a:pPr>
                      <a:r>
                        <a:rPr lang="en-US" sz="900">
                          <a:effectLst/>
                        </a:rPr>
                        <a:t>​</a:t>
                      </a:r>
                      <a:r>
                        <a:rPr lang="en-US" sz="2000" b="1" i="0" u="none" strike="noStrike" noProof="0">
                          <a:effectLst/>
                          <a:latin typeface="Calibri"/>
                        </a:rPr>
                        <a:t>key message - visual</a:t>
                      </a:r>
                      <a:endParaRPr lang="en-US" sz="1800">
                        <a:effectLst/>
                        <a:latin typeface="Arial"/>
                      </a:endParaRPr>
                    </a:p>
                  </a:txBody>
                  <a:tcPr marL="76073" marR="76073" marT="38099" marB="38099" anchor="ctr"/>
                </a:tc>
                <a:tc>
                  <a:txBody>
                    <a:bodyPr/>
                    <a:lstStyle/>
                    <a:p>
                      <a:pPr marL="0" algn="ctr" rtl="0" fontAlgn="t" latinLnBrk="0">
                        <a:spcBef>
                          <a:spcPts val="0"/>
                        </a:spcBef>
                        <a:spcAft>
                          <a:spcPts val="0"/>
                        </a:spcAft>
                      </a:pPr>
                      <a:r>
                        <a:rPr lang="en-US" sz="900">
                          <a:effectLst/>
                        </a:rPr>
                        <a:t>​</a:t>
                      </a:r>
                      <a:endParaRPr lang="en-US" sz="1800">
                        <a:effectLst/>
                        <a:latin typeface="Arial" panose="020B0604020202020204" pitchFamily="34" charset="0"/>
                      </a:endParaRPr>
                    </a:p>
                  </a:txBody>
                  <a:tcPr marL="76073" marR="76073" marT="38100" marB="38100"/>
                </a:tc>
                <a:extLst>
                  <a:ext uri="{0D108BD9-81ED-4DB2-BD59-A6C34878D82A}">
                    <a16:rowId xmlns:a16="http://schemas.microsoft.com/office/drawing/2014/main" val="49085273"/>
                  </a:ext>
                </a:extLst>
              </a:tr>
              <a:tr h="269728">
                <a:tc>
                  <a:txBody>
                    <a:bodyPr/>
                    <a:lstStyle/>
                    <a:p>
                      <a:pPr marL="0" algn="ctr" rtl="0" fontAlgn="base" latinLnBrk="0">
                        <a:spcBef>
                          <a:spcPts val="0"/>
                        </a:spcBef>
                        <a:spcAft>
                          <a:spcPts val="0"/>
                        </a:spcAft>
                      </a:pPr>
                      <a:endParaRPr lang="en-US" sz="900">
                        <a:effectLst/>
                      </a:endParaRPr>
                    </a:p>
                  </a:txBody>
                  <a:tcPr marL="76073" marR="76073" marT="38100" marB="38100"/>
                </a:tc>
                <a:tc>
                  <a:txBody>
                    <a:bodyPr/>
                    <a:lstStyle/>
                    <a:p>
                      <a:pPr lvl="0" algn="l">
                        <a:lnSpc>
                          <a:spcPct val="100000"/>
                        </a:lnSpc>
                        <a:spcBef>
                          <a:spcPts val="0"/>
                        </a:spcBef>
                        <a:spcAft>
                          <a:spcPts val="0"/>
                        </a:spcAft>
                        <a:buNone/>
                      </a:pPr>
                      <a:r>
                        <a:rPr lang="en-US" sz="2000" b="1" i="0" u="none" strike="noStrike" noProof="0">
                          <a:effectLst/>
                          <a:latin typeface="Calibri"/>
                        </a:rPr>
                        <a:t>key message- spoken</a:t>
                      </a:r>
                      <a:endParaRPr lang="en-US"/>
                    </a:p>
                  </a:txBody>
                  <a:tcPr marL="76073" marR="76073" marT="38099" marB="38099" anchor="ctr"/>
                </a:tc>
                <a:tc>
                  <a:txBody>
                    <a:bodyPr/>
                    <a:lstStyle/>
                    <a:p>
                      <a:pPr marL="0" algn="ctr" rtl="0" fontAlgn="base" latinLnBrk="0">
                        <a:spcBef>
                          <a:spcPts val="0"/>
                        </a:spcBef>
                        <a:spcAft>
                          <a:spcPts val="0"/>
                        </a:spcAft>
                      </a:pPr>
                      <a:endParaRPr lang="en-US" sz="900">
                        <a:effectLst/>
                      </a:endParaRPr>
                    </a:p>
                  </a:txBody>
                  <a:tcPr marL="76073" marR="76073" marT="38100" marB="38100"/>
                </a:tc>
                <a:extLst>
                  <a:ext uri="{0D108BD9-81ED-4DB2-BD59-A6C34878D82A}">
                    <a16:rowId xmlns:a16="http://schemas.microsoft.com/office/drawing/2014/main" val="746022074"/>
                  </a:ext>
                </a:extLst>
              </a:tr>
              <a:tr h="269728">
                <a:tc>
                  <a:txBody>
                    <a:bodyPr/>
                    <a:lstStyle/>
                    <a:p>
                      <a:pPr marL="0" lvl="0" algn="ctr">
                        <a:spcBef>
                          <a:spcPts val="0"/>
                        </a:spcBef>
                        <a:spcAft>
                          <a:spcPts val="0"/>
                        </a:spcAft>
                        <a:buNone/>
                      </a:pPr>
                      <a:endParaRPr lang="en-US" sz="900">
                        <a:effectLst/>
                      </a:endParaRPr>
                    </a:p>
                  </a:txBody>
                  <a:tcPr marL="76073" marR="76073" marT="38099" marB="38099"/>
                </a:tc>
                <a:tc>
                  <a:txBody>
                    <a:bodyPr/>
                    <a:lstStyle/>
                    <a:p>
                      <a:pPr lvl="0" algn="l">
                        <a:lnSpc>
                          <a:spcPct val="100000"/>
                        </a:lnSpc>
                        <a:spcBef>
                          <a:spcPts val="0"/>
                        </a:spcBef>
                        <a:spcAft>
                          <a:spcPts val="0"/>
                        </a:spcAft>
                        <a:buNone/>
                      </a:pPr>
                      <a:r>
                        <a:rPr lang="en-US" sz="2000" b="1" i="0" u="none" strike="noStrike" noProof="0">
                          <a:effectLst/>
                          <a:latin typeface="Calibri"/>
                        </a:rPr>
                        <a:t>Time stamp of key phrase</a:t>
                      </a:r>
                      <a:endParaRPr lang="en-US"/>
                    </a:p>
                  </a:txBody>
                  <a:tcPr marL="76073" marR="76073" marT="38099" marB="38099" anchor="ctr"/>
                </a:tc>
                <a:tc>
                  <a:txBody>
                    <a:bodyPr/>
                    <a:lstStyle/>
                    <a:p>
                      <a:pPr marL="0" lvl="0" algn="ctr">
                        <a:spcBef>
                          <a:spcPts val="0"/>
                        </a:spcBef>
                        <a:spcAft>
                          <a:spcPts val="0"/>
                        </a:spcAft>
                        <a:buNone/>
                      </a:pPr>
                      <a:endParaRPr lang="en-US" sz="900">
                        <a:effectLst/>
                      </a:endParaRPr>
                    </a:p>
                  </a:txBody>
                  <a:tcPr marL="76073" marR="76073" marT="38099" marB="38099"/>
                </a:tc>
                <a:extLst>
                  <a:ext uri="{0D108BD9-81ED-4DB2-BD59-A6C34878D82A}">
                    <a16:rowId xmlns:a16="http://schemas.microsoft.com/office/drawing/2014/main" val="2427459483"/>
                  </a:ext>
                </a:extLst>
              </a:tr>
              <a:tr h="269728">
                <a:tc>
                  <a:txBody>
                    <a:bodyPr/>
                    <a:lstStyle/>
                    <a:p>
                      <a:pPr marL="0" lvl="0" algn="ctr">
                        <a:spcBef>
                          <a:spcPts val="0"/>
                        </a:spcBef>
                        <a:spcAft>
                          <a:spcPts val="0"/>
                        </a:spcAft>
                        <a:buNone/>
                      </a:pPr>
                      <a:r>
                        <a:rPr lang="en-US" sz="1600" b="1" i="0" u="none" strike="noStrike" noProof="0">
                          <a:solidFill>
                            <a:srgbClr val="000000"/>
                          </a:solidFill>
                          <a:effectLst/>
                          <a:latin typeface="Calibri"/>
                        </a:rPr>
                        <a:t>Extracted Features: 08</a:t>
                      </a:r>
                      <a:endParaRPr lang="en-US" sz="1600" b="1"/>
                    </a:p>
                  </a:txBody>
                  <a:tcPr marL="76073" marR="76073" marT="38099" marB="38099"/>
                </a:tc>
                <a:tc>
                  <a:txBody>
                    <a:bodyPr/>
                    <a:lstStyle/>
                    <a:p>
                      <a:pPr marL="0" lvl="0" algn="ctr">
                        <a:spcBef>
                          <a:spcPts val="0"/>
                        </a:spcBef>
                        <a:spcAft>
                          <a:spcPts val="0"/>
                        </a:spcAft>
                        <a:buNone/>
                      </a:pPr>
                      <a:r>
                        <a:rPr lang="en-US" sz="1600" b="1" i="0" u="none" strike="noStrike" noProof="0">
                          <a:solidFill>
                            <a:srgbClr val="000000"/>
                          </a:solidFill>
                          <a:effectLst/>
                          <a:latin typeface="Calibri"/>
                        </a:rPr>
                        <a:t>Extracted Features: 13</a:t>
                      </a:r>
                      <a:endParaRPr lang="en-US" sz="1600" b="1"/>
                    </a:p>
                  </a:txBody>
                  <a:tcPr marL="76073" marR="76073" marT="38099" marB="38099" anchor="ctr"/>
                </a:tc>
                <a:tc>
                  <a:txBody>
                    <a:bodyPr/>
                    <a:lstStyle/>
                    <a:p>
                      <a:pPr marL="0" lvl="0" algn="ctr">
                        <a:spcBef>
                          <a:spcPts val="0"/>
                        </a:spcBef>
                        <a:spcAft>
                          <a:spcPts val="0"/>
                        </a:spcAft>
                        <a:buNone/>
                      </a:pPr>
                      <a:r>
                        <a:rPr lang="en-US" sz="1600" b="1" i="0" u="none" strike="noStrike" noProof="0" dirty="0">
                          <a:solidFill>
                            <a:srgbClr val="000000"/>
                          </a:solidFill>
                          <a:effectLst/>
                          <a:latin typeface="Calibri"/>
                        </a:rPr>
                        <a:t>Extracted Features: 09 </a:t>
                      </a:r>
                      <a:endParaRPr lang="en-US" sz="1600" dirty="0"/>
                    </a:p>
                  </a:txBody>
                  <a:tcPr marL="76073" marR="76073" marT="38099" marB="38099"/>
                </a:tc>
                <a:extLst>
                  <a:ext uri="{0D108BD9-81ED-4DB2-BD59-A6C34878D82A}">
                    <a16:rowId xmlns:a16="http://schemas.microsoft.com/office/drawing/2014/main" val="2754140707"/>
                  </a:ext>
                </a:extLst>
              </a:tr>
            </a:tbl>
          </a:graphicData>
        </a:graphic>
      </p:graphicFrame>
    </p:spTree>
    <p:extLst>
      <p:ext uri="{BB962C8B-B14F-4D97-AF65-F5344CB8AC3E}">
        <p14:creationId xmlns:p14="http://schemas.microsoft.com/office/powerpoint/2010/main" val="2996367957"/>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715992" y="77008"/>
            <a:ext cx="11476008" cy="646331"/>
          </a:xfrm>
          <a:prstGeom prst="rect">
            <a:avLst/>
          </a:prstGeom>
          <a:noFill/>
        </p:spPr>
        <p:txBody>
          <a:bodyPr wrap="square" rtlCol="0">
            <a:spAutoFit/>
          </a:bodyPr>
          <a:lstStyle/>
          <a:p>
            <a:r>
              <a:rPr lang="en-US" sz="3600" b="1">
                <a:latin typeface="Calibri" panose="020F0502020204030204" pitchFamily="34" charset="0"/>
                <a:cs typeface="Calibri" panose="020F0502020204030204" pitchFamily="34" charset="0"/>
              </a:rPr>
              <a:t>Our results: Market features to consider for the future</a:t>
            </a: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81573887-1982-B801-0826-204C57C090AE}"/>
              </a:ext>
            </a:extLst>
          </p:cNvPr>
          <p:cNvSpPr/>
          <p:nvPr/>
        </p:nvSpPr>
        <p:spPr>
          <a:xfrm>
            <a:off x="737419" y="1632155"/>
            <a:ext cx="7593162" cy="4409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a:solidFill>
                  <a:schemeClr val="tx1"/>
                </a:solidFill>
              </a:rPr>
              <a:t>Planned on seamlessly combining both NLP and Cloud Video Intelligence algorithms to  detect industries missed by the other algorithm</a:t>
            </a:r>
            <a:endParaRPr lang="en-US">
              <a:solidFill>
                <a:schemeClr val="tx1"/>
              </a:solidFill>
              <a:cs typeface="Calibri" panose="020F0502020204030204"/>
            </a:endParaRPr>
          </a:p>
          <a:p>
            <a:pPr algn="ctr"/>
            <a:endParaRPr lang="en-US">
              <a:solidFill>
                <a:schemeClr val="tx1"/>
              </a:solidFill>
            </a:endParaRPr>
          </a:p>
          <a:p>
            <a:pPr marL="285750" indent="-285750">
              <a:buFont typeface="Arial"/>
              <a:buChar char="•"/>
            </a:pPr>
            <a:r>
              <a:rPr lang="en-US">
                <a:solidFill>
                  <a:schemeClr val="tx1"/>
                </a:solidFill>
              </a:rPr>
              <a:t>Due to time constraint, we were not able to integrate both working algorithms into one, which can be something to work on in the future</a:t>
            </a:r>
            <a:endParaRPr lang="en-US">
              <a:solidFill>
                <a:schemeClr val="tx1"/>
              </a:solidFill>
              <a:cs typeface="Calibri"/>
            </a:endParaRPr>
          </a:p>
          <a:p>
            <a:pPr marL="285750" indent="-285750">
              <a:buFont typeface="Arial"/>
              <a:buChar char="•"/>
            </a:pPr>
            <a:endParaRPr lang="en-US">
              <a:solidFill>
                <a:schemeClr val="tx1"/>
              </a:solidFill>
              <a:cs typeface="Calibri"/>
            </a:endParaRPr>
          </a:p>
          <a:p>
            <a:pPr marL="285750" indent="-285750">
              <a:buFont typeface="Arial"/>
              <a:buChar char="•"/>
            </a:pPr>
            <a:r>
              <a:rPr lang="en-US">
                <a:solidFill>
                  <a:schemeClr val="tx1"/>
                </a:solidFill>
                <a:cs typeface="Calibri"/>
              </a:rPr>
              <a:t>Embed logo size detection into algorithm from Team 7</a:t>
            </a:r>
          </a:p>
          <a:p>
            <a:pPr marL="285750" indent="-285750">
              <a:buFont typeface="Arial"/>
              <a:buChar char="•"/>
            </a:pPr>
            <a:endParaRPr lang="en-US">
              <a:solidFill>
                <a:schemeClr val="tx1"/>
              </a:solidFill>
              <a:cs typeface="Calibri"/>
            </a:endParaRPr>
          </a:p>
          <a:p>
            <a:pPr marL="285750" indent="-285750">
              <a:buFont typeface="Arial"/>
              <a:buChar char="•"/>
            </a:pPr>
            <a:r>
              <a:rPr lang="en-US">
                <a:solidFill>
                  <a:schemeClr val="tx1"/>
                </a:solidFill>
                <a:cs typeface="Calibri"/>
              </a:rPr>
              <a:t>Fine-tune DaVinci003 hyperparameters as per Neuro Insight needs</a:t>
            </a:r>
          </a:p>
          <a:p>
            <a:pPr marL="285750" indent="-285750">
              <a:buFont typeface="Arial"/>
              <a:buChar char="•"/>
            </a:pPr>
            <a:endParaRPr lang="en-US">
              <a:solidFill>
                <a:schemeClr val="tx1"/>
              </a:solidFill>
            </a:endParaRPr>
          </a:p>
          <a:p>
            <a:pPr marL="285750" indent="-285750">
              <a:buFont typeface="Arial"/>
              <a:buChar char="•"/>
            </a:pPr>
            <a:r>
              <a:rPr lang="en-US">
                <a:solidFill>
                  <a:schemeClr val="tx1"/>
                </a:solidFill>
              </a:rPr>
              <a:t>Use of Ensemble modeling, </a:t>
            </a:r>
            <a:r>
              <a:rPr lang="en-US" err="1">
                <a:solidFill>
                  <a:schemeClr val="tx1"/>
                </a:solidFill>
              </a:rPr>
              <a:t>GridSearchCV</a:t>
            </a:r>
            <a:r>
              <a:rPr lang="en-US">
                <a:solidFill>
                  <a:schemeClr val="tx1"/>
                </a:solidFill>
              </a:rPr>
              <a:t> and some other advanced ML techniques to increase accuracy of the NLTP algorithm</a:t>
            </a:r>
            <a:endParaRPr lang="en-US">
              <a:solidFill>
                <a:schemeClr val="tx1"/>
              </a:solidFill>
              <a:cs typeface="Calibri"/>
            </a:endParaRPr>
          </a:p>
        </p:txBody>
      </p:sp>
      <p:pic>
        <p:nvPicPr>
          <p:cNvPr id="4" name="Picture 5">
            <a:extLst>
              <a:ext uri="{FF2B5EF4-FFF2-40B4-BE49-F238E27FC236}">
                <a16:creationId xmlns:a16="http://schemas.microsoft.com/office/drawing/2014/main" id="{CC4528C3-3FD6-D39B-EE7B-978799B7185B}"/>
              </a:ext>
            </a:extLst>
          </p:cNvPr>
          <p:cNvPicPr>
            <a:picLocks noChangeAspect="1"/>
          </p:cNvPicPr>
          <p:nvPr/>
        </p:nvPicPr>
        <p:blipFill>
          <a:blip r:embed="rId2"/>
          <a:stretch>
            <a:fillRect/>
          </a:stretch>
        </p:blipFill>
        <p:spPr>
          <a:xfrm rot="10800000">
            <a:off x="9461400" y="2827030"/>
            <a:ext cx="1905000" cy="1905000"/>
          </a:xfrm>
          <a:prstGeom prst="rect">
            <a:avLst/>
          </a:prstGeom>
          <a:noFill/>
        </p:spPr>
      </p:pic>
    </p:spTree>
    <p:extLst>
      <p:ext uri="{BB962C8B-B14F-4D97-AF65-F5344CB8AC3E}">
        <p14:creationId xmlns:p14="http://schemas.microsoft.com/office/powerpoint/2010/main" val="2510428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13F019E6-546B-1CC6-C8D4-1D30CA4B0C25}"/>
              </a:ext>
            </a:extLst>
          </p:cNvPr>
          <p:cNvPicPr>
            <a:picLocks noChangeAspect="1"/>
          </p:cNvPicPr>
          <p:nvPr/>
        </p:nvPicPr>
        <p:blipFill rotWithShape="1">
          <a:blip r:embed="rId2"/>
          <a:srcRect l="13411" t="1512" r="13084" b="6149"/>
          <a:stretch/>
        </p:blipFill>
        <p:spPr>
          <a:xfrm>
            <a:off x="6633647" y="864"/>
            <a:ext cx="5554759" cy="6855206"/>
          </a:xfrm>
          <a:prstGeom prst="rect">
            <a:avLst/>
          </a:prstGeom>
        </p:spPr>
      </p:pic>
      <p:sp>
        <p:nvSpPr>
          <p:cNvPr id="2" name="Slide Number Placeholder 1">
            <a:extLst>
              <a:ext uri="{FF2B5EF4-FFF2-40B4-BE49-F238E27FC236}">
                <a16:creationId xmlns:a16="http://schemas.microsoft.com/office/drawing/2014/main" id="{1BFA39ED-C793-769F-70FF-37A1FFA6BD14}"/>
              </a:ext>
            </a:extLst>
          </p:cNvPr>
          <p:cNvSpPr>
            <a:spLocks noGrp="1"/>
          </p:cNvSpPr>
          <p:nvPr>
            <p:ph type="sldNum" sz="quarter" idx="12"/>
          </p:nvPr>
        </p:nvSpPr>
        <p:spPr/>
        <p:txBody>
          <a:bodyPr/>
          <a:lstStyle/>
          <a:p>
            <a:fld id="{330EA680-D336-4FF7-8B7A-9848BB0A1C32}" type="slidenum">
              <a:rPr lang="en-US" smtClean="0"/>
              <a:t>31</a:t>
            </a:fld>
            <a:endParaRPr lang="en-US"/>
          </a:p>
        </p:txBody>
      </p:sp>
      <p:sp>
        <p:nvSpPr>
          <p:cNvPr id="8" name="Content Placeholder 2">
            <a:extLst>
              <a:ext uri="{FF2B5EF4-FFF2-40B4-BE49-F238E27FC236}">
                <a16:creationId xmlns:a16="http://schemas.microsoft.com/office/drawing/2014/main" id="{FC599FE6-3E24-022B-9D50-48A9F119A3F6}"/>
              </a:ext>
            </a:extLst>
          </p:cNvPr>
          <p:cNvSpPr>
            <a:spLocks noGrp="1"/>
          </p:cNvSpPr>
          <p:nvPr>
            <p:ph idx="1"/>
          </p:nvPr>
        </p:nvSpPr>
        <p:spPr>
          <a:xfrm>
            <a:off x="729341" y="1202021"/>
            <a:ext cx="5182134" cy="5075750"/>
          </a:xfrm>
        </p:spPr>
        <p:txBody>
          <a:bodyPr anchor="ctr">
            <a:normAutofit/>
          </a:bodyPr>
          <a:lstStyle/>
          <a:p>
            <a:pPr marL="0" indent="0">
              <a:buNone/>
            </a:pPr>
            <a:r>
              <a:rPr lang="en-US" sz="3200" b="1">
                <a:latin typeface="Calibri" panose="020F0502020204030204" pitchFamily="34" charset="0"/>
                <a:cs typeface="Calibri" panose="020F0502020204030204" pitchFamily="34" charset="0"/>
              </a:rPr>
              <a:t>Discussion: Future Direction</a:t>
            </a:r>
          </a:p>
        </p:txBody>
      </p:sp>
    </p:spTree>
    <p:extLst>
      <p:ext uri="{BB962C8B-B14F-4D97-AF65-F5344CB8AC3E}">
        <p14:creationId xmlns:p14="http://schemas.microsoft.com/office/powerpoint/2010/main" val="1747499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965612" y="103284"/>
            <a:ext cx="10135940" cy="707886"/>
          </a:xfrm>
          <a:prstGeom prst="rect">
            <a:avLst/>
          </a:prstGeom>
          <a:noFill/>
        </p:spPr>
        <p:txBody>
          <a:bodyPr wrap="square" lIns="91440" tIns="45720" rIns="91440" bIns="45720" rtlCol="0" anchor="t">
            <a:spAutoFit/>
          </a:bodyPr>
          <a:lstStyle/>
          <a:p>
            <a:r>
              <a:rPr lang="en-US" sz="4000" b="1">
                <a:latin typeface="Calibri" panose="020F0502020204030204" pitchFamily="34" charset="0"/>
                <a:cs typeface="Calibri" panose="020F0502020204030204" pitchFamily="34" charset="0"/>
              </a:rPr>
              <a:t>Future development ideas</a:t>
            </a: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F77534-8B75-008F-1BE4-7FBC6FD1AE3E}"/>
              </a:ext>
            </a:extLst>
          </p:cNvPr>
          <p:cNvSpPr txBox="1"/>
          <p:nvPr/>
        </p:nvSpPr>
        <p:spPr>
          <a:xfrm>
            <a:off x="715992" y="1228397"/>
            <a:ext cx="1055624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latin typeface="Calibri"/>
                <a:cs typeface="Times New Roman"/>
              </a:rPr>
              <a:t>Tweak APIs to introduce accent to improve results.</a:t>
            </a:r>
            <a:endParaRPr lang="en-US" sz="2800">
              <a:latin typeface="Calibri"/>
              <a:cs typeface="Calibri"/>
            </a:endParaRPr>
          </a:p>
          <a:p>
            <a:pPr marL="457200" indent="-457200">
              <a:buFont typeface="Arial"/>
              <a:buChar char="•"/>
            </a:pPr>
            <a:r>
              <a:rPr lang="en-US" sz="2800">
                <a:latin typeface="Calibri"/>
                <a:cs typeface="Times New Roman"/>
              </a:rPr>
              <a:t>Extraction of more detailed features like logo superimposed, branded product shot by exploring other APIs/Open-source libraries.</a:t>
            </a:r>
          </a:p>
          <a:p>
            <a:pPr marL="457200" indent="-457200">
              <a:buFont typeface="Arial"/>
              <a:buChar char="•"/>
            </a:pPr>
            <a:r>
              <a:rPr lang="en-US" sz="2800">
                <a:latin typeface="Calibri"/>
                <a:cs typeface="Times New Roman"/>
              </a:rPr>
              <a:t>Create data repository.</a:t>
            </a:r>
          </a:p>
          <a:p>
            <a:pPr marL="457200" indent="-457200">
              <a:buFont typeface="Arial,Sans-Serif"/>
              <a:buChar char="•"/>
            </a:pPr>
            <a:r>
              <a:rPr lang="en-US" sz="2800">
                <a:latin typeface="Calibri"/>
                <a:cs typeface="Times New Roman"/>
              </a:rPr>
              <a:t>For the Narrator’s gender detection, collaborate with the Rapid API team to figure out a way to implement the API in Python. </a:t>
            </a:r>
          </a:p>
          <a:p>
            <a:pPr marL="457200" indent="-457200">
              <a:buFont typeface="Arial,Sans-Serif"/>
              <a:buChar char="•"/>
            </a:pPr>
            <a:r>
              <a:rPr lang="en-US" sz="2800">
                <a:latin typeface="Calibri"/>
                <a:cs typeface="Times New Roman"/>
              </a:rPr>
              <a:t>Figure out an API to separate music from the Narrator’s audio to perform audio pause detection and gender detection with more accuracy. </a:t>
            </a:r>
          </a:p>
        </p:txBody>
      </p:sp>
    </p:spTree>
    <p:extLst>
      <p:ext uri="{BB962C8B-B14F-4D97-AF65-F5344CB8AC3E}">
        <p14:creationId xmlns:p14="http://schemas.microsoft.com/office/powerpoint/2010/main" val="1503744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715992" y="46229"/>
            <a:ext cx="8585664" cy="707886"/>
          </a:xfrm>
          <a:prstGeom prst="rect">
            <a:avLst/>
          </a:prstGeom>
          <a:noFill/>
        </p:spPr>
        <p:txBody>
          <a:bodyPr wrap="square" lIns="91440" tIns="45720" rIns="91440" bIns="45720" rtlCol="0" anchor="t">
            <a:spAutoFit/>
          </a:bodyPr>
          <a:lstStyle/>
          <a:p>
            <a:r>
              <a:rPr lang="en-US" sz="4000" b="1">
                <a:latin typeface="Calibri" panose="020F0502020204030204" pitchFamily="34" charset="0"/>
                <a:cs typeface="Calibri" panose="020F0502020204030204" pitchFamily="34" charset="0"/>
              </a:rPr>
              <a:t>Reflection on the journey</a:t>
            </a: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7A4CAF8-9F23-D22E-8646-4AD40727DB89}"/>
              </a:ext>
            </a:extLst>
          </p:cNvPr>
          <p:cNvSpPr txBox="1"/>
          <p:nvPr/>
        </p:nvSpPr>
        <p:spPr>
          <a:xfrm>
            <a:off x="715992" y="1842288"/>
            <a:ext cx="867664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t>How to use API and integrate different APIs'.</a:t>
            </a:r>
            <a:endParaRPr lang="en-US" sz="2800">
              <a:cs typeface="Calibri"/>
            </a:endParaRPr>
          </a:p>
          <a:p>
            <a:pPr marL="457200" indent="-457200">
              <a:buFont typeface="Arial"/>
              <a:buChar char="•"/>
            </a:pPr>
            <a:r>
              <a:rPr lang="en-US" sz="2800"/>
              <a:t>Learnt how to work with video data.</a:t>
            </a:r>
          </a:p>
          <a:p>
            <a:pPr marL="457200" indent="-457200">
              <a:buFont typeface="Arial"/>
              <a:buChar char="•"/>
            </a:pPr>
            <a:r>
              <a:rPr lang="en-US" sz="2800">
                <a:cs typeface="Calibri"/>
              </a:rPr>
              <a:t>Learnt to collaborate with different teams on a larger project.</a:t>
            </a:r>
          </a:p>
        </p:txBody>
      </p:sp>
    </p:spTree>
    <p:extLst>
      <p:ext uri="{BB962C8B-B14F-4D97-AF65-F5344CB8AC3E}">
        <p14:creationId xmlns:p14="http://schemas.microsoft.com/office/powerpoint/2010/main" val="596688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ogo on a black background&#10;&#10;Description automatically generated with medium confidence">
            <a:extLst>
              <a:ext uri="{FF2B5EF4-FFF2-40B4-BE49-F238E27FC236}">
                <a16:creationId xmlns:a16="http://schemas.microsoft.com/office/drawing/2014/main" id="{27A5224B-962C-CA8C-CEB2-E56E8C5F3C46}"/>
              </a:ext>
            </a:extLst>
          </p:cNvPr>
          <p:cNvPicPr>
            <a:picLocks noChangeAspect="1"/>
          </p:cNvPicPr>
          <p:nvPr/>
        </p:nvPicPr>
        <p:blipFill>
          <a:blip r:embed="rId2"/>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321CA41-14F8-6177-1420-700A5451DF8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4000"/>
                    </a14:imgEffect>
                  </a14:imgLayer>
                </a14:imgProps>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2D9CF02F-BAB0-B126-C6A8-ED168D342F86}"/>
              </a:ext>
            </a:extLst>
          </p:cNvPr>
          <p:cNvSpPr txBox="1"/>
          <p:nvPr/>
        </p:nvSpPr>
        <p:spPr>
          <a:xfrm>
            <a:off x="2766370" y="5745433"/>
            <a:ext cx="67239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a:ln>
                  <a:noFill/>
                </a:ln>
                <a:solidFill>
                  <a:prstClr val="white"/>
                </a:solidFill>
                <a:effectLst/>
                <a:uLnTx/>
                <a:uFillTx/>
                <a:latin typeface="Helvetica Light" panose="020B0403020202020204" pitchFamily="34" charset="0"/>
                <a:ea typeface="+mn-ea"/>
                <a:cs typeface="+mn-cs"/>
                <a:sym typeface="Helvetica Light"/>
              </a:rPr>
              <a:t>MAKE THE </a:t>
            </a:r>
            <a:r>
              <a:rPr kumimoji="0" lang="en-US" sz="2000" b="0" i="0" u="none" strike="noStrike" kern="1200" cap="none" spc="300" normalizeH="0" baseline="0" noProof="0">
                <a:ln>
                  <a:noFill/>
                </a:ln>
                <a:solidFill>
                  <a:srgbClr val="E7E6E6">
                    <a:lumMod val="25000"/>
                  </a:srgbClr>
                </a:solidFill>
                <a:effectLst/>
                <a:uLnTx/>
                <a:uFillTx/>
                <a:latin typeface="Helvetica Light" panose="020B0403020202020204" pitchFamily="34" charset="0"/>
                <a:ea typeface="+mn-ea"/>
                <a:cs typeface="+mn-cs"/>
                <a:sym typeface="Helvetica Light"/>
              </a:rPr>
              <a:t>SUBCONSCIOUS</a:t>
            </a:r>
            <a:r>
              <a:rPr kumimoji="0" lang="en-US" sz="2000" b="0" i="0" u="none" strike="noStrike" kern="1200" cap="none" spc="300" normalizeH="0" baseline="0" noProof="0">
                <a:ln>
                  <a:noFill/>
                </a:ln>
                <a:solidFill>
                  <a:prstClr val="white"/>
                </a:solidFill>
                <a:effectLst/>
                <a:uLnTx/>
                <a:uFillTx/>
                <a:latin typeface="Helvetica Light" panose="020B0403020202020204" pitchFamily="34" charset="0"/>
                <a:ea typeface="+mn-ea"/>
                <a:cs typeface="+mn-cs"/>
                <a:sym typeface="Helvetica Light"/>
              </a:rPr>
              <a:t> CONSCIOUS</a:t>
            </a:r>
            <a:endParaRPr kumimoji="0" lang="en-US" sz="3600" b="0" i="0" u="none" strike="noStrike" kern="1200" cap="none" spc="300" normalizeH="0" baseline="0" noProof="0">
              <a:ln>
                <a:noFill/>
              </a:ln>
              <a:solidFill>
                <a:prstClr val="white"/>
              </a:solidFill>
              <a:effectLst/>
              <a:uLnTx/>
              <a:uFillTx/>
              <a:latin typeface="Helvetica Light" panose="020B0403020202020204" pitchFamily="34" charset="0"/>
              <a:ea typeface="+mn-ea"/>
              <a:cs typeface="+mn-cs"/>
              <a:sym typeface="Helvetica Light"/>
            </a:endParaRPr>
          </a:p>
        </p:txBody>
      </p:sp>
      <p:sp>
        <p:nvSpPr>
          <p:cNvPr id="8" name="TextBox 7">
            <a:extLst>
              <a:ext uri="{FF2B5EF4-FFF2-40B4-BE49-F238E27FC236}">
                <a16:creationId xmlns:a16="http://schemas.microsoft.com/office/drawing/2014/main" id="{D57D9338-C34D-C77F-BF5E-6CA7B31A0976}"/>
              </a:ext>
            </a:extLst>
          </p:cNvPr>
          <p:cNvSpPr txBox="1"/>
          <p:nvPr/>
        </p:nvSpPr>
        <p:spPr>
          <a:xfrm>
            <a:off x="4667184" y="5864371"/>
            <a:ext cx="285218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a:ln>
                  <a:noFill/>
                </a:ln>
                <a:solidFill>
                  <a:srgbClr val="E7E6E6">
                    <a:lumMod val="25000"/>
                  </a:srgbClr>
                </a:solidFill>
                <a:effectLst/>
                <a:uLnTx/>
                <a:uFillTx/>
                <a:latin typeface="Helvetica Light" panose="020B0403020202020204" pitchFamily="34" charset="0"/>
                <a:ea typeface="+mn-ea"/>
                <a:cs typeface="+mn-cs"/>
                <a:sym typeface="Helvetica Light"/>
              </a:rPr>
              <a:t>SUBCONSCIOUS</a:t>
            </a:r>
            <a:endParaRPr kumimoji="0" lang="en-US" sz="2000" b="0" i="0" u="none" strike="noStrike" kern="1200" cap="none" spc="0" normalizeH="0" baseline="0" noProof="0">
              <a:ln>
                <a:noFill/>
              </a:ln>
              <a:solidFill>
                <a:prstClr val="black"/>
              </a:solidFill>
              <a:effectLst/>
              <a:uLnTx/>
              <a:uFillTx/>
              <a:latin typeface="Helvetica" panose="020B0604020202020204" pitchFamily="34" charset="0"/>
              <a:ea typeface="+mn-ea"/>
              <a:cs typeface="+mn-cs"/>
            </a:endParaRPr>
          </a:p>
        </p:txBody>
      </p:sp>
      <p:sp>
        <p:nvSpPr>
          <p:cNvPr id="2" name="TextBox 1">
            <a:extLst>
              <a:ext uri="{FF2B5EF4-FFF2-40B4-BE49-F238E27FC236}">
                <a16:creationId xmlns:a16="http://schemas.microsoft.com/office/drawing/2014/main" id="{0BA91A88-B939-A16B-7D3B-B4932B26A15D}"/>
              </a:ext>
            </a:extLst>
          </p:cNvPr>
          <p:cNvSpPr txBox="1"/>
          <p:nvPr/>
        </p:nvSpPr>
        <p:spPr>
          <a:xfrm>
            <a:off x="4667183" y="5663404"/>
            <a:ext cx="285218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300" normalizeH="0" baseline="0" noProof="0">
                <a:ln>
                  <a:noFill/>
                </a:ln>
                <a:solidFill>
                  <a:srgbClr val="E7E6E6">
                    <a:lumMod val="25000"/>
                  </a:srgbClr>
                </a:solidFill>
                <a:effectLst/>
                <a:uLnTx/>
                <a:uFillTx/>
                <a:latin typeface="Helvetica Light" panose="020B0403020202020204" pitchFamily="34" charset="0"/>
                <a:ea typeface="+mn-ea"/>
                <a:cs typeface="+mn-cs"/>
                <a:sym typeface="Helvetica Light"/>
              </a:rPr>
              <a:t>SUBCONSCIOUS</a:t>
            </a:r>
            <a:endParaRPr kumimoji="0" lang="en-US" sz="2000" b="0" i="0" u="none" strike="noStrike" kern="1200" cap="none" spc="0" normalizeH="0" baseline="0" noProof="0">
              <a:ln>
                <a:noFill/>
              </a:ln>
              <a:solidFill>
                <a:prstClr val="black"/>
              </a:solidFill>
              <a:effectLst/>
              <a:uLnTx/>
              <a:uFillTx/>
              <a:latin typeface="Helvetica" panose="020B0604020202020204" pitchFamily="34" charset="0"/>
              <a:ea typeface="+mn-ea"/>
              <a:cs typeface="+mn-cs"/>
            </a:endParaRPr>
          </a:p>
        </p:txBody>
      </p:sp>
      <p:sp>
        <p:nvSpPr>
          <p:cNvPr id="4" name="TextBox 3">
            <a:extLst>
              <a:ext uri="{FF2B5EF4-FFF2-40B4-BE49-F238E27FC236}">
                <a16:creationId xmlns:a16="http://schemas.microsoft.com/office/drawing/2014/main" id="{1C56CB62-80A9-685B-9D94-41CF84ED8E7E}"/>
              </a:ext>
            </a:extLst>
          </p:cNvPr>
          <p:cNvSpPr txBox="1"/>
          <p:nvPr/>
        </p:nvSpPr>
        <p:spPr>
          <a:xfrm>
            <a:off x="4416927" y="860927"/>
            <a:ext cx="335814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Helvetica Light"/>
                <a:ea typeface="+mn-ea"/>
                <a:cs typeface="+mn-cs"/>
              </a:rPr>
              <a:t>THANK YOU!</a:t>
            </a:r>
            <a:endParaRPr kumimoji="0" lang="en-US" sz="4000" b="0" i="0" u="none" strike="noStrike" kern="1200" cap="none" spc="0" normalizeH="0" baseline="0" noProof="0">
              <a:ln>
                <a:noFill/>
              </a:ln>
              <a:solidFill>
                <a:prstClr val="black"/>
              </a:solidFill>
              <a:effectLst/>
              <a:uLnTx/>
              <a:uFillTx/>
              <a:latin typeface="Helvetica"/>
              <a:ea typeface="+mn-ea"/>
              <a:cs typeface="Helvetica"/>
            </a:endParaRPr>
          </a:p>
        </p:txBody>
      </p:sp>
    </p:spTree>
    <p:extLst>
      <p:ext uri="{BB962C8B-B14F-4D97-AF65-F5344CB8AC3E}">
        <p14:creationId xmlns:p14="http://schemas.microsoft.com/office/powerpoint/2010/main" val="1120276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13F019E6-546B-1CC6-C8D4-1D30CA4B0C25}"/>
              </a:ext>
            </a:extLst>
          </p:cNvPr>
          <p:cNvPicPr>
            <a:picLocks noChangeAspect="1"/>
          </p:cNvPicPr>
          <p:nvPr/>
        </p:nvPicPr>
        <p:blipFill rotWithShape="1">
          <a:blip r:embed="rId2"/>
          <a:srcRect l="13411" t="1512" r="13084" b="6149"/>
          <a:stretch/>
        </p:blipFill>
        <p:spPr>
          <a:xfrm>
            <a:off x="6633647" y="864"/>
            <a:ext cx="5554759" cy="6855206"/>
          </a:xfrm>
          <a:prstGeom prst="rect">
            <a:avLst/>
          </a:prstGeom>
        </p:spPr>
      </p:pic>
      <p:sp>
        <p:nvSpPr>
          <p:cNvPr id="2" name="Slide Number Placeholder 1">
            <a:extLst>
              <a:ext uri="{FF2B5EF4-FFF2-40B4-BE49-F238E27FC236}">
                <a16:creationId xmlns:a16="http://schemas.microsoft.com/office/drawing/2014/main" id="{1BFA39ED-C793-769F-70FF-37A1FFA6BD14}"/>
              </a:ext>
            </a:extLst>
          </p:cNvPr>
          <p:cNvSpPr>
            <a:spLocks noGrp="1"/>
          </p:cNvSpPr>
          <p:nvPr>
            <p:ph type="sldNum" sz="quarter" idx="12"/>
          </p:nvPr>
        </p:nvSpPr>
        <p:spPr/>
        <p:txBody>
          <a:bodyPr/>
          <a:lstStyle/>
          <a:p>
            <a:fld id="{330EA680-D336-4FF7-8B7A-9848BB0A1C32}" type="slidenum">
              <a:rPr lang="en-US" dirty="0" smtClean="0"/>
              <a:t>4</a:t>
            </a:fld>
            <a:endParaRPr lang="en-US"/>
          </a:p>
        </p:txBody>
      </p:sp>
      <p:sp>
        <p:nvSpPr>
          <p:cNvPr id="8" name="Content Placeholder 2">
            <a:extLst>
              <a:ext uri="{FF2B5EF4-FFF2-40B4-BE49-F238E27FC236}">
                <a16:creationId xmlns:a16="http://schemas.microsoft.com/office/drawing/2014/main" id="{FC599FE6-3E24-022B-9D50-48A9F119A3F6}"/>
              </a:ext>
            </a:extLst>
          </p:cNvPr>
          <p:cNvSpPr>
            <a:spLocks noGrp="1"/>
          </p:cNvSpPr>
          <p:nvPr>
            <p:ph idx="1"/>
          </p:nvPr>
        </p:nvSpPr>
        <p:spPr>
          <a:xfrm>
            <a:off x="729341" y="1202021"/>
            <a:ext cx="5182134" cy="5075750"/>
          </a:xfrm>
        </p:spPr>
        <p:txBody>
          <a:bodyPr anchor="ctr">
            <a:normAutofit/>
          </a:bodyPr>
          <a:lstStyle/>
          <a:p>
            <a:pPr marL="0" indent="0">
              <a:buNone/>
            </a:pPr>
            <a:r>
              <a:rPr lang="en-US" sz="2400" b="1">
                <a:latin typeface="Helvetica" panose="020B0604020202020204" pitchFamily="34" charset="0"/>
                <a:cs typeface="Helvetica" panose="020B0604020202020204" pitchFamily="34" charset="0"/>
              </a:rPr>
              <a:t>Results: Production Features</a:t>
            </a:r>
          </a:p>
        </p:txBody>
      </p:sp>
    </p:spTree>
    <p:extLst>
      <p:ext uri="{BB962C8B-B14F-4D97-AF65-F5344CB8AC3E}">
        <p14:creationId xmlns:p14="http://schemas.microsoft.com/office/powerpoint/2010/main" val="2523939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1E05D8-F020-752D-A89C-CD5E7905EE4C}"/>
              </a:ext>
            </a:extLst>
          </p:cNvPr>
          <p:cNvSpPr txBox="1"/>
          <p:nvPr/>
        </p:nvSpPr>
        <p:spPr>
          <a:xfrm>
            <a:off x="715992" y="138562"/>
            <a:ext cx="10477041"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1">
                <a:latin typeface="Calibri" panose="020F0502020204030204" pitchFamily="34" charset="0"/>
                <a:cs typeface="Calibri" panose="020F0502020204030204" pitchFamily="34" charset="0"/>
              </a:rPr>
              <a:t>Production Features</a:t>
            </a:r>
          </a:p>
        </p:txBody>
      </p:sp>
      <p:sp>
        <p:nvSpPr>
          <p:cNvPr id="3" name="Rectangle 2">
            <a:extLst>
              <a:ext uri="{FF2B5EF4-FFF2-40B4-BE49-F238E27FC236}">
                <a16:creationId xmlns:a16="http://schemas.microsoft.com/office/drawing/2014/main" id="{40F7F42C-ADE4-E250-610F-E64B4FC48F85}"/>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20034AB-36D4-947A-77A4-2CBD58A0E3FD}"/>
              </a:ext>
            </a:extLst>
          </p:cNvPr>
          <p:cNvSpPr txBox="1"/>
          <p:nvPr/>
        </p:nvSpPr>
        <p:spPr>
          <a:xfrm>
            <a:off x="715992" y="661782"/>
            <a:ext cx="9986481" cy="44012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000" b="0" i="0">
                <a:effectLst/>
                <a:latin typeface="Calibri" panose="020F0502020204030204" pitchFamily="34" charset="0"/>
                <a:cs typeface="Calibri" panose="020F0502020204030204" pitchFamily="34" charset="0"/>
              </a:rPr>
              <a:t>Production features in video analytics refer to the tools and capabilities that are specifically designed for video production and post-production purposes. </a:t>
            </a:r>
          </a:p>
          <a:p>
            <a:pPr algn="just"/>
            <a:endParaRPr lang="en-US" sz="200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0" i="0">
                <a:effectLst/>
                <a:latin typeface="Calibri" panose="020F0502020204030204" pitchFamily="34" charset="0"/>
                <a:cs typeface="Calibri" panose="020F0502020204030204" pitchFamily="34" charset="0"/>
              </a:rPr>
              <a:t>These features can be found in various software applications, including video analytics software, and can help to streamline the production process and enhance the quality of the final product.</a:t>
            </a:r>
          </a:p>
          <a:p>
            <a:pPr algn="just"/>
            <a:endParaRPr lang="en-US" sz="200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0" i="0">
                <a:effectLst/>
                <a:latin typeface="Calibri" panose="020F0502020204030204" pitchFamily="34" charset="0"/>
                <a:cs typeface="Calibri" panose="020F0502020204030204" pitchFamily="34" charset="0"/>
              </a:rPr>
              <a:t>Additionally, production features in video analytics enable video producers to extract valuable insights and information from video data that would be difficult or impossible to obtain through manual analysis.</a:t>
            </a:r>
          </a:p>
          <a:p>
            <a:pPr algn="just"/>
            <a:endParaRPr lang="en-US" sz="200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000" b="0" i="0">
                <a:effectLst/>
                <a:latin typeface="Calibri" panose="020F0502020204030204" pitchFamily="34" charset="0"/>
                <a:cs typeface="Calibri" panose="020F0502020204030204" pitchFamily="34" charset="0"/>
              </a:rPr>
              <a:t>Overall, production features in video analytics are essential tools for modern video production, enabling video producers to create high-quality content more efficiently and effectively than ever before.</a:t>
            </a:r>
            <a:endParaRPr lang="en-IN" sz="2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8645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DFA16F-6152-BECC-4C5C-C07EA9178306}"/>
              </a:ext>
            </a:extLst>
          </p:cNvPr>
          <p:cNvSpPr txBox="1"/>
          <p:nvPr/>
        </p:nvSpPr>
        <p:spPr>
          <a:xfrm>
            <a:off x="715992" y="92487"/>
            <a:ext cx="4970185" cy="523220"/>
          </a:xfrm>
          <a:prstGeom prst="rect">
            <a:avLst/>
          </a:prstGeom>
          <a:noFill/>
        </p:spPr>
        <p:txBody>
          <a:bodyPr wrap="square" lIns="91440" tIns="45720" rIns="91440" bIns="45720" rtlCol="0" anchor="t">
            <a:spAutoFit/>
          </a:bodyPr>
          <a:lstStyle/>
          <a:p>
            <a:r>
              <a:rPr lang="en-US" sz="2800" b="1">
                <a:latin typeface="Calibri" panose="020F0502020204030204" pitchFamily="34" charset="0"/>
                <a:cs typeface="Calibri" panose="020F0502020204030204" pitchFamily="34" charset="0"/>
              </a:rPr>
              <a:t>Production Feature Description</a:t>
            </a:r>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graphicFrame>
        <p:nvGraphicFramePr>
          <p:cNvPr id="2" name="Table 3">
            <a:extLst>
              <a:ext uri="{FF2B5EF4-FFF2-40B4-BE49-F238E27FC236}">
                <a16:creationId xmlns:a16="http://schemas.microsoft.com/office/drawing/2014/main" id="{6A1F60F5-B4B3-415C-2542-BBC94ACE3373}"/>
              </a:ext>
            </a:extLst>
          </p:cNvPr>
          <p:cNvGraphicFramePr>
            <a:graphicFrameLocks noGrp="1"/>
          </p:cNvGraphicFramePr>
          <p:nvPr>
            <p:extLst>
              <p:ext uri="{D42A27DB-BD31-4B8C-83A1-F6EECF244321}">
                <p14:modId xmlns:p14="http://schemas.microsoft.com/office/powerpoint/2010/main" val="365324327"/>
              </p:ext>
            </p:extLst>
          </p:nvPr>
        </p:nvGraphicFramePr>
        <p:xfrm>
          <a:off x="90406" y="607017"/>
          <a:ext cx="12032209" cy="5966034"/>
        </p:xfrm>
        <a:graphic>
          <a:graphicData uri="http://schemas.openxmlformats.org/drawingml/2006/table">
            <a:tbl>
              <a:tblPr firstRow="1" bandRow="1">
                <a:tableStyleId>{2D5ABB26-0587-4C30-8999-92F81FD0307C}</a:tableStyleId>
              </a:tblPr>
              <a:tblGrid>
                <a:gridCol w="1627322">
                  <a:extLst>
                    <a:ext uri="{9D8B030D-6E8A-4147-A177-3AD203B41FA5}">
                      <a16:colId xmlns:a16="http://schemas.microsoft.com/office/drawing/2014/main" val="3534323864"/>
                    </a:ext>
                  </a:extLst>
                </a:gridCol>
                <a:gridCol w="5011504">
                  <a:extLst>
                    <a:ext uri="{9D8B030D-6E8A-4147-A177-3AD203B41FA5}">
                      <a16:colId xmlns:a16="http://schemas.microsoft.com/office/drawing/2014/main" val="1367265564"/>
                    </a:ext>
                  </a:extLst>
                </a:gridCol>
                <a:gridCol w="5393383">
                  <a:extLst>
                    <a:ext uri="{9D8B030D-6E8A-4147-A177-3AD203B41FA5}">
                      <a16:colId xmlns:a16="http://schemas.microsoft.com/office/drawing/2014/main" val="1553267394"/>
                    </a:ext>
                  </a:extLst>
                </a:gridCol>
              </a:tblGrid>
              <a:tr h="464949">
                <a:tc>
                  <a:txBody>
                    <a:bodyPr/>
                    <a:lstStyle/>
                    <a:p>
                      <a:r>
                        <a:rPr lang="en-US" sz="2400" b="1">
                          <a:solidFill>
                            <a:schemeClr val="bg2"/>
                          </a:solidFill>
                          <a:latin typeface="Calibri Light"/>
                          <a:cs typeface="Times New Roman"/>
                        </a:rPr>
                        <a:t>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sz="2400" b="1">
                          <a:solidFill>
                            <a:schemeClr val="bg2"/>
                          </a:solidFill>
                          <a:latin typeface="Calibri Light"/>
                          <a:cs typeface="Times New Roman"/>
                        </a:rPr>
                        <a:t>Feature 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sz="2400" b="1">
                          <a:solidFill>
                            <a:schemeClr val="bg2"/>
                          </a:solidFill>
                          <a:latin typeface="Calibri Light"/>
                          <a:cs typeface="Times New Roman"/>
                        </a:rPr>
                        <a:t>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867788803"/>
                  </a:ext>
                </a:extLst>
              </a:tr>
              <a:tr h="586584">
                <a:tc>
                  <a:txBody>
                    <a:bodyPr/>
                    <a:lstStyle/>
                    <a:p>
                      <a:r>
                        <a:rPr lang="en-US" b="1">
                          <a:latin typeface="Calibri"/>
                          <a:cs typeface="Times New Roman"/>
                        </a:rPr>
                        <a:t>Shot Duration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a:latin typeface="Calibri"/>
                          <a:cs typeface="Times New Roman"/>
                        </a:rPr>
                        <a:t>Identifies the boundaries of shots in video sequence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vl="0">
                        <a:buNone/>
                      </a:pPr>
                      <a:r>
                        <a:rPr lang="en-US" sz="1800" b="1" i="0" kern="1200" noProof="0">
                          <a:solidFill>
                            <a:schemeClr val="tx1"/>
                          </a:solidFill>
                          <a:effectLst/>
                          <a:latin typeface="Calibri"/>
                          <a:ea typeface="+mn-ea"/>
                          <a:cs typeface="Times New Roman"/>
                        </a:rPr>
                        <a:t>100% - Accuracy. Validated using manual testing</a:t>
                      </a:r>
                      <a:endParaRPr lang="en-US" sz="1800" b="1" i="0" kern="1200">
                        <a:solidFill>
                          <a:schemeClr val="tx1"/>
                        </a:solidFill>
                        <a:effectLst/>
                        <a:latin typeface="Calibri"/>
                        <a:ea typeface="+mn-ea"/>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598546965"/>
                  </a:ext>
                </a:extLst>
              </a:tr>
              <a:tr h="787699">
                <a:tc>
                  <a:txBody>
                    <a:bodyPr/>
                    <a:lstStyle/>
                    <a:p>
                      <a:r>
                        <a:rPr lang="en-US" b="1">
                          <a:latin typeface="Calibri"/>
                          <a:cs typeface="Times New Roman"/>
                        </a:rPr>
                        <a:t>Audio Pause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lvl="0" indent="0" algn="l" defTabSz="1333500">
                        <a:lnSpc>
                          <a:spcPct val="90000"/>
                        </a:lnSpc>
                        <a:spcBef>
                          <a:spcPct val="0"/>
                        </a:spcBef>
                        <a:spcAft>
                          <a:spcPct val="15000"/>
                        </a:spcAft>
                        <a:buFontTx/>
                        <a:buNone/>
                      </a:pPr>
                      <a:r>
                        <a:rPr lang="en-US" sz="1800" b="1" kern="1200">
                          <a:solidFill>
                            <a:schemeClr val="tx1"/>
                          </a:solidFill>
                          <a:latin typeface="Calibri"/>
                          <a:cs typeface="Times New Roman"/>
                        </a:rPr>
                        <a:t>Extracted the segments of the audio signal where the energy level falls below a certain threshold for a certain duration </a:t>
                      </a:r>
                      <a:r>
                        <a:rPr lang="en-US" sz="1800" b="1" kern="1200">
                          <a:latin typeface="Calibri"/>
                          <a:cs typeface="Times New Roman"/>
                        </a:rPr>
                        <a:t>of time</a:t>
                      </a:r>
                      <a:r>
                        <a:rPr lang="en-US" sz="2000" b="1" kern="1200">
                          <a:latin typeface="Calibri"/>
                          <a:cs typeface="Times New Roman"/>
                        </a:rPr>
                        <a:t>.</a:t>
                      </a:r>
                      <a:endParaRPr lang="en-US" sz="1800" b="1" kern="1200">
                        <a:latin typeface="Calibri"/>
                        <a:ea typeface="+mn-ea"/>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l">
                        <a:lnSpc>
                          <a:spcPct val="100000"/>
                        </a:lnSpc>
                        <a:spcBef>
                          <a:spcPts val="0"/>
                        </a:spcBef>
                        <a:spcAft>
                          <a:spcPts val="0"/>
                        </a:spcAft>
                        <a:buNone/>
                      </a:pPr>
                      <a:r>
                        <a:rPr lang="en-US" sz="1800" b="1" i="0" kern="1200" noProof="0">
                          <a:solidFill>
                            <a:schemeClr val="tx1"/>
                          </a:solidFill>
                          <a:effectLst/>
                          <a:latin typeface="Calibri"/>
                          <a:ea typeface="+mn-ea"/>
                          <a:cs typeface="Times New Roman"/>
                        </a:rPr>
                        <a:t>100% based on manual testing using Audacity</a:t>
                      </a:r>
                      <a:endParaRPr lang="en-US" sz="1800" b="1" i="0" kern="1200">
                        <a:solidFill>
                          <a:schemeClr val="tx1"/>
                        </a:solidFill>
                        <a:effectLst/>
                        <a:latin typeface="Calibri"/>
                        <a:ea typeface="+mn-ea"/>
                        <a:cs typeface="Times New Roman"/>
                      </a:endParaRPr>
                    </a:p>
                    <a:p>
                      <a:endParaRPr lang="en-US" b="1">
                        <a:latin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748301786"/>
                  </a:ext>
                </a:extLst>
              </a:tr>
              <a:tr h="1255363">
                <a:tc>
                  <a:txBody>
                    <a:bodyPr/>
                    <a:lstStyle/>
                    <a:p>
                      <a:r>
                        <a:rPr lang="en-US" b="1">
                          <a:latin typeface="Calibri"/>
                          <a:cs typeface="Times New Roman"/>
                        </a:rPr>
                        <a:t>Volume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b="1">
                          <a:latin typeface="Calibri"/>
                          <a:cs typeface="Times New Roman"/>
                        </a:rPr>
                        <a:t> </a:t>
                      </a:r>
                      <a:r>
                        <a:rPr lang="en-US" sz="1800" b="1" kern="1200">
                          <a:solidFill>
                            <a:srgbClr val="000000"/>
                          </a:solidFill>
                          <a:latin typeface="Calibri"/>
                          <a:ea typeface="+mn-ea"/>
                          <a:cs typeface="Times New Roman"/>
                        </a:rPr>
                        <a:t>Measure of the  dBFS scale of audio file  based on the loudness of an audio signal relative to its maximum possible level, which is usually represented as 0 dBFS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a:latin typeface="Calibri"/>
                          <a:cs typeface="Times New Roman"/>
                        </a:rPr>
                        <a:t>+-0.5 Dbfs ( When compared using Audacity, an </a:t>
                      </a:r>
                      <a:r>
                        <a:rPr lang="en-US" sz="1800" b="1" i="0" kern="1200">
                          <a:solidFill>
                            <a:schemeClr val="tx1"/>
                          </a:solidFill>
                          <a:effectLst/>
                          <a:latin typeface="Calibri"/>
                          <a:ea typeface="+mn-ea"/>
                          <a:cs typeface="Times New Roman"/>
                        </a:rPr>
                        <a:t>easy-to-use, multi-track audio editor and recorder for Windows, macOS, GNU/Linux, and other operating systems)</a:t>
                      </a:r>
                      <a:endParaRPr lang="en-US" b="1">
                        <a:latin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021790970"/>
                  </a:ext>
                </a:extLst>
              </a:tr>
              <a:tr h="1255363">
                <a:tc>
                  <a:txBody>
                    <a:bodyPr/>
                    <a:lstStyle/>
                    <a:p>
                      <a:r>
                        <a:rPr lang="en-US" b="1">
                          <a:latin typeface="Calibri"/>
                          <a:cs typeface="Times New Roman"/>
                        </a:rPr>
                        <a:t>Speech  </a:t>
                      </a:r>
                      <a:endParaRPr lang="en-US" b="1">
                        <a:latin typeface="Calibri"/>
                      </a:endParaRPr>
                    </a:p>
                    <a:p>
                      <a:pPr lvl="0">
                        <a:buNone/>
                      </a:pPr>
                      <a:r>
                        <a:rPr lang="en-US" b="1">
                          <a:latin typeface="Calibri"/>
                          <a:cs typeface="Times New Roman"/>
                        </a:rPr>
                        <a:t>Analysis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lvl="0" algn="l">
                        <a:lnSpc>
                          <a:spcPct val="100000"/>
                        </a:lnSpc>
                        <a:spcBef>
                          <a:spcPts val="0"/>
                        </a:spcBef>
                        <a:spcAft>
                          <a:spcPts val="0"/>
                        </a:spcAft>
                        <a:buNone/>
                      </a:pPr>
                      <a:r>
                        <a:rPr lang="en-US" sz="1800" b="1" i="0" u="none" strike="noStrike" noProof="0">
                          <a:latin typeface="Calibri"/>
                        </a:rPr>
                        <a:t>The features that we detected are the average word confidence, sentiment analysis, speaker identification and average scene duration respectively. Output was in JSON format. </a:t>
                      </a:r>
                      <a:endParaRPr lang="en-US" b="1">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b="1">
                          <a:latin typeface="Calibri"/>
                          <a:cs typeface="Times New Roman"/>
                        </a:rPr>
                        <a:t>We have got an average accuracy of greater than 75% for all the features detected in all the batch of videos. It was ranging from greater than 75% to 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582802944"/>
                  </a:ext>
                </a:extLst>
              </a:tr>
              <a:tr h="1490743">
                <a:tc>
                  <a:txBody>
                    <a:bodyPr/>
                    <a:lstStyle/>
                    <a:p>
                      <a:r>
                        <a:rPr lang="en-US" b="1">
                          <a:latin typeface="Calibri"/>
                          <a:cs typeface="Times New Roman"/>
                        </a:rPr>
                        <a:t>Music Detection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lvl="0" algn="l">
                        <a:lnSpc>
                          <a:spcPct val="100000"/>
                        </a:lnSpc>
                        <a:spcBef>
                          <a:spcPts val="0"/>
                        </a:spcBef>
                        <a:spcAft>
                          <a:spcPts val="0"/>
                        </a:spcAft>
                        <a:buNone/>
                      </a:pPr>
                      <a:r>
                        <a:rPr lang="en-US" sz="1800" b="1" i="0" u="none" strike="noStrike" noProof="0">
                          <a:latin typeface="Calibri"/>
                        </a:rPr>
                        <a:t>Have analyzed the duration of the video, bitrate, size, codec, channels, frame rate and height of the video. We have found the instruments, genre, era, BPM and loudness. Output was in JSON format.</a:t>
                      </a:r>
                      <a:endParaRPr lang="en-US" b="1">
                        <a:latin typeface="Calibri"/>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r>
                        <a:rPr lang="en-US" b="1">
                          <a:latin typeface="Calibri"/>
                          <a:cs typeface="Times New Roman"/>
                        </a:rPr>
                        <a:t>Got an average accuracy ranging  75% to  90% for all the features in all batches of videos after multiple iterations. Used the first batch for training, second batch of videos for testing, and third batch for 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627648500"/>
                  </a:ext>
                </a:extLst>
              </a:tr>
            </a:tbl>
          </a:graphicData>
        </a:graphic>
      </p:graphicFrame>
    </p:spTree>
    <p:extLst>
      <p:ext uri="{BB962C8B-B14F-4D97-AF65-F5344CB8AC3E}">
        <p14:creationId xmlns:p14="http://schemas.microsoft.com/office/powerpoint/2010/main" val="4236766784"/>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2" name="TextBox 1121">
            <a:extLst>
              <a:ext uri="{FF2B5EF4-FFF2-40B4-BE49-F238E27FC236}">
                <a16:creationId xmlns:a16="http://schemas.microsoft.com/office/drawing/2014/main" id="{25EEDB37-2CE2-0402-6996-76ABE9C049A8}"/>
              </a:ext>
            </a:extLst>
          </p:cNvPr>
          <p:cNvSpPr txBox="1"/>
          <p:nvPr/>
        </p:nvSpPr>
        <p:spPr>
          <a:xfrm>
            <a:off x="10962114" y="1921523"/>
            <a:ext cx="1098369" cy="1094222"/>
          </a:xfrm>
          <a:prstGeom prst="rect">
            <a:avLst/>
          </a:prstGeom>
          <a:solidFill>
            <a:schemeClr val="bg2">
              <a:lumMod val="90000"/>
            </a:schemeClr>
          </a:solidFill>
        </p:spPr>
        <p:txBody>
          <a:bodyPr wrap="square" rtlCol="0">
            <a:spAutoFit/>
          </a:bodyPr>
          <a:lstStyle/>
          <a:p>
            <a:endParaRPr lang="en-US"/>
          </a:p>
        </p:txBody>
      </p:sp>
      <p:sp>
        <p:nvSpPr>
          <p:cNvPr id="1120" name="TextBox 1119">
            <a:extLst>
              <a:ext uri="{FF2B5EF4-FFF2-40B4-BE49-F238E27FC236}">
                <a16:creationId xmlns:a16="http://schemas.microsoft.com/office/drawing/2014/main" id="{BADFF2DE-1C4E-8C46-79B1-81F789E35FFE}"/>
              </a:ext>
            </a:extLst>
          </p:cNvPr>
          <p:cNvSpPr txBox="1"/>
          <p:nvPr/>
        </p:nvSpPr>
        <p:spPr>
          <a:xfrm>
            <a:off x="10962114" y="774589"/>
            <a:ext cx="1098369" cy="1002703"/>
          </a:xfrm>
          <a:prstGeom prst="rect">
            <a:avLst/>
          </a:prstGeom>
          <a:solidFill>
            <a:schemeClr val="accent3">
              <a:lumMod val="60000"/>
              <a:lumOff val="40000"/>
            </a:schemeClr>
          </a:solidFill>
        </p:spPr>
        <p:txBody>
          <a:bodyPr wrap="square" rtlCol="0">
            <a:spAutoFit/>
          </a:bodyPr>
          <a:lstStyle/>
          <a:p>
            <a:endParaRPr lang="en-US"/>
          </a:p>
        </p:txBody>
      </p:sp>
      <p:sp>
        <p:nvSpPr>
          <p:cNvPr id="1112" name="TextBox 1111">
            <a:extLst>
              <a:ext uri="{FF2B5EF4-FFF2-40B4-BE49-F238E27FC236}">
                <a16:creationId xmlns:a16="http://schemas.microsoft.com/office/drawing/2014/main" id="{72D8CBC5-EF14-002D-DC01-1CD649D2F442}"/>
              </a:ext>
            </a:extLst>
          </p:cNvPr>
          <p:cNvSpPr txBox="1"/>
          <p:nvPr/>
        </p:nvSpPr>
        <p:spPr>
          <a:xfrm>
            <a:off x="8503319" y="4939622"/>
            <a:ext cx="1733328" cy="1081057"/>
          </a:xfrm>
          <a:prstGeom prst="rect">
            <a:avLst/>
          </a:prstGeom>
          <a:solidFill>
            <a:schemeClr val="accent6">
              <a:lumMod val="40000"/>
              <a:lumOff val="60000"/>
            </a:schemeClr>
          </a:solidFill>
        </p:spPr>
        <p:txBody>
          <a:bodyPr wrap="square" rtlCol="0">
            <a:spAutoFit/>
          </a:bodyPr>
          <a:lstStyle/>
          <a:p>
            <a:endParaRPr lang="en-US"/>
          </a:p>
        </p:txBody>
      </p:sp>
      <p:sp>
        <p:nvSpPr>
          <p:cNvPr id="1110" name="TextBox 1109">
            <a:extLst>
              <a:ext uri="{FF2B5EF4-FFF2-40B4-BE49-F238E27FC236}">
                <a16:creationId xmlns:a16="http://schemas.microsoft.com/office/drawing/2014/main" id="{D878C63B-88DF-8E4E-513A-CF2891165AAC}"/>
              </a:ext>
            </a:extLst>
          </p:cNvPr>
          <p:cNvSpPr txBox="1"/>
          <p:nvPr/>
        </p:nvSpPr>
        <p:spPr>
          <a:xfrm>
            <a:off x="8577992" y="4939622"/>
            <a:ext cx="1779016" cy="1081057"/>
          </a:xfrm>
          <a:prstGeom prst="rect">
            <a:avLst/>
          </a:prstGeom>
          <a:solidFill>
            <a:schemeClr val="accent6">
              <a:lumMod val="40000"/>
              <a:lumOff val="60000"/>
            </a:schemeClr>
          </a:solidFill>
        </p:spPr>
        <p:txBody>
          <a:bodyPr wrap="square" rtlCol="0">
            <a:spAutoFit/>
          </a:bodyPr>
          <a:lstStyle/>
          <a:p>
            <a:endParaRPr lang="en-US"/>
          </a:p>
        </p:txBody>
      </p:sp>
      <p:sp>
        <p:nvSpPr>
          <p:cNvPr id="1096" name="TextBox 1095">
            <a:extLst>
              <a:ext uri="{FF2B5EF4-FFF2-40B4-BE49-F238E27FC236}">
                <a16:creationId xmlns:a16="http://schemas.microsoft.com/office/drawing/2014/main" id="{E292ECC2-1A46-BA20-FC41-0142177DBFC6}"/>
              </a:ext>
            </a:extLst>
          </p:cNvPr>
          <p:cNvSpPr txBox="1"/>
          <p:nvPr/>
        </p:nvSpPr>
        <p:spPr>
          <a:xfrm>
            <a:off x="434463" y="4343945"/>
            <a:ext cx="11626020" cy="1804508"/>
          </a:xfrm>
          <a:prstGeom prst="rect">
            <a:avLst/>
          </a:prstGeom>
          <a:solidFill>
            <a:schemeClr val="accent3">
              <a:lumMod val="60000"/>
              <a:lumOff val="40000"/>
            </a:schemeClr>
          </a:solidFill>
        </p:spPr>
        <p:txBody>
          <a:bodyPr wrap="square" rtlCol="0">
            <a:spAutoFit/>
          </a:bodyPr>
          <a:lstStyle/>
          <a:p>
            <a:endParaRPr lang="en-US"/>
          </a:p>
        </p:txBody>
      </p:sp>
      <p:sp>
        <p:nvSpPr>
          <p:cNvPr id="1053" name="TextBox 1052">
            <a:extLst>
              <a:ext uri="{FF2B5EF4-FFF2-40B4-BE49-F238E27FC236}">
                <a16:creationId xmlns:a16="http://schemas.microsoft.com/office/drawing/2014/main" id="{312C0DCA-7753-E9CC-F8D3-5BFA8DF99378}"/>
              </a:ext>
            </a:extLst>
          </p:cNvPr>
          <p:cNvSpPr txBox="1"/>
          <p:nvPr/>
        </p:nvSpPr>
        <p:spPr>
          <a:xfrm>
            <a:off x="1966003" y="594580"/>
            <a:ext cx="8391004" cy="2436306"/>
          </a:xfrm>
          <a:prstGeom prst="rect">
            <a:avLst/>
          </a:prstGeom>
          <a:solidFill>
            <a:schemeClr val="accent3">
              <a:lumMod val="60000"/>
              <a:lumOff val="40000"/>
            </a:schemeClr>
          </a:solidFill>
          <a:ln>
            <a:solidFill>
              <a:schemeClr val="accent5">
                <a:lumMod val="20000"/>
                <a:lumOff val="80000"/>
              </a:schemeClr>
            </a:solidFill>
          </a:ln>
        </p:spPr>
        <p:txBody>
          <a:bodyPr wrap="square" rtlCol="0">
            <a:spAutoFit/>
          </a:bodyPr>
          <a:lstStyle/>
          <a:p>
            <a:endParaRPr lang="en-US"/>
          </a:p>
        </p:txBody>
      </p:sp>
      <p:sp>
        <p:nvSpPr>
          <p:cNvPr id="1051" name="TextBox 1050">
            <a:extLst>
              <a:ext uri="{FF2B5EF4-FFF2-40B4-BE49-F238E27FC236}">
                <a16:creationId xmlns:a16="http://schemas.microsoft.com/office/drawing/2014/main" id="{1AAC37B5-635B-451F-487A-2FA7AA468C3B}"/>
              </a:ext>
            </a:extLst>
          </p:cNvPr>
          <p:cNvSpPr txBox="1"/>
          <p:nvPr/>
        </p:nvSpPr>
        <p:spPr>
          <a:xfrm>
            <a:off x="4305300" y="721991"/>
            <a:ext cx="2844800" cy="1028616"/>
          </a:xfrm>
          <a:prstGeom prst="rect">
            <a:avLst/>
          </a:prstGeom>
          <a:solidFill>
            <a:schemeClr val="accent1">
              <a:lumMod val="20000"/>
              <a:lumOff val="80000"/>
            </a:schemeClr>
          </a:solidFill>
          <a:ln>
            <a:solidFill>
              <a:schemeClr val="accent5">
                <a:lumMod val="40000"/>
                <a:lumOff val="60000"/>
              </a:schemeClr>
            </a:solidFill>
          </a:ln>
        </p:spPr>
        <p:txBody>
          <a:bodyPr wrap="square" rtlCol="0">
            <a:spAutoFit/>
          </a:bodyPr>
          <a:lstStyle/>
          <a:p>
            <a:endParaRPr lang="en-US"/>
          </a:p>
        </p:txBody>
      </p:sp>
      <p:sp>
        <p:nvSpPr>
          <p:cNvPr id="3" name="Rectangle 2">
            <a:extLst>
              <a:ext uri="{FF2B5EF4-FFF2-40B4-BE49-F238E27FC236}">
                <a16:creationId xmlns:a16="http://schemas.microsoft.com/office/drawing/2014/main" id="{7EF5B484-4AA7-87FC-119E-8A492CBE740B}"/>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413A2AE-D230-09DB-B1D8-064015D00853}"/>
              </a:ext>
            </a:extLst>
          </p:cNvPr>
          <p:cNvSpPr txBox="1"/>
          <p:nvPr/>
        </p:nvSpPr>
        <p:spPr>
          <a:xfrm>
            <a:off x="75154" y="1921523"/>
            <a:ext cx="1488541" cy="369332"/>
          </a:xfrm>
          <a:prstGeom prst="rect">
            <a:avLst/>
          </a:prstGeom>
          <a:noFill/>
        </p:spPr>
        <p:txBody>
          <a:bodyPr wrap="square" rtlCol="0">
            <a:spAutoFit/>
          </a:bodyPr>
          <a:lstStyle/>
          <a:p>
            <a:r>
              <a:rPr lang="en-US" b="1"/>
              <a:t>Video </a:t>
            </a:r>
            <a:r>
              <a:rPr lang="en-US" sz="1600" b="1"/>
              <a:t>Content</a:t>
            </a:r>
            <a:endParaRPr lang="en-US" b="1"/>
          </a:p>
        </p:txBody>
      </p:sp>
      <p:pic>
        <p:nvPicPr>
          <p:cNvPr id="1028" name="Picture 4" descr="Google Cloud Video Intelligence API Reviews 2023: Details, Pricing, &amp;  Features | G2">
            <a:extLst>
              <a:ext uri="{FF2B5EF4-FFF2-40B4-BE49-F238E27FC236}">
                <a16:creationId xmlns:a16="http://schemas.microsoft.com/office/drawing/2014/main" id="{4A99022B-1B00-9868-4967-CD1B60AC5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1" t="-22810" b="-6665"/>
          <a:stretch/>
        </p:blipFill>
        <p:spPr bwMode="auto">
          <a:xfrm>
            <a:off x="6138416" y="639871"/>
            <a:ext cx="920924" cy="6798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dub Reviews 2023: Details, Pricing, &amp; Features | G2">
            <a:extLst>
              <a:ext uri="{FF2B5EF4-FFF2-40B4-BE49-F238E27FC236}">
                <a16:creationId xmlns:a16="http://schemas.microsoft.com/office/drawing/2014/main" id="{9FD8DC40-E680-2726-938C-CAA100B53D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656" t="27199" r="32088" b="36085"/>
          <a:stretch/>
        </p:blipFill>
        <p:spPr bwMode="auto">
          <a:xfrm>
            <a:off x="5426414" y="3728490"/>
            <a:ext cx="1238216" cy="581918"/>
          </a:xfrm>
          <a:prstGeom prst="rect">
            <a:avLst/>
          </a:prstGeom>
          <a:noFill/>
          <a:ln>
            <a:solidFill>
              <a:schemeClr val="accent5">
                <a:lumMod val="60000"/>
                <a:lumOff val="40000"/>
              </a:schemeClr>
            </a:solidFill>
          </a:ln>
          <a:extLst>
            <a:ext uri="{909E8E84-426E-40DD-AFC4-6F175D3DCCD1}">
              <a14:hiddenFill xmlns:a14="http://schemas.microsoft.com/office/drawing/2010/main">
                <a:solidFill>
                  <a:srgbClr val="FFFFFF"/>
                </a:solidFill>
              </a14:hiddenFill>
            </a:ext>
          </a:extLst>
        </p:spPr>
      </p:pic>
      <p:pic>
        <p:nvPicPr>
          <p:cNvPr id="1032" name="Picture 8" descr="Fixed level difference to maximum sound level (pydub.silence) ·  AI_GC_Methodology_2018_v1(private)">
            <a:extLst>
              <a:ext uri="{FF2B5EF4-FFF2-40B4-BE49-F238E27FC236}">
                <a16:creationId xmlns:a16="http://schemas.microsoft.com/office/drawing/2014/main" id="{53B59DB9-5DD5-8D04-BA55-2F15256FF8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44" t="13845" r="4141" b="19655"/>
          <a:stretch/>
        </p:blipFill>
        <p:spPr bwMode="auto">
          <a:xfrm>
            <a:off x="8984621" y="5138254"/>
            <a:ext cx="1252026" cy="5080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ssemblyAI - Crunchbase Company Profile &amp; Funding">
            <a:extLst>
              <a:ext uri="{FF2B5EF4-FFF2-40B4-BE49-F238E27FC236}">
                <a16:creationId xmlns:a16="http://schemas.microsoft.com/office/drawing/2014/main" id="{7423D1E3-B3DD-260D-A217-C4734166D5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872" t="18648" r="11388"/>
          <a:stretch/>
        </p:blipFill>
        <p:spPr bwMode="auto">
          <a:xfrm>
            <a:off x="11370383" y="3369820"/>
            <a:ext cx="436099" cy="48111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oducts and Services | Google Cloud">
            <a:extLst>
              <a:ext uri="{FF2B5EF4-FFF2-40B4-BE49-F238E27FC236}">
                <a16:creationId xmlns:a16="http://schemas.microsoft.com/office/drawing/2014/main" id="{7C0ADB50-F69F-8B10-87CB-BB962F7F1B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302" t="13190" r="26522" b="12577"/>
          <a:stretch/>
        </p:blipFill>
        <p:spPr bwMode="auto">
          <a:xfrm>
            <a:off x="4603283" y="774589"/>
            <a:ext cx="673387" cy="58181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6B7599A1-76E2-5F54-61F1-A04E3478763C}"/>
              </a:ext>
            </a:extLst>
          </p:cNvPr>
          <p:cNvCxnSpPr>
            <a:cxnSpLocks/>
          </p:cNvCxnSpPr>
          <p:nvPr/>
        </p:nvCxnSpPr>
        <p:spPr>
          <a:xfrm flipV="1">
            <a:off x="3102378" y="1001970"/>
            <a:ext cx="8527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B6CF656-3330-DC38-E5CB-29A1ACB76E1D}"/>
              </a:ext>
            </a:extLst>
          </p:cNvPr>
          <p:cNvCxnSpPr>
            <a:cxnSpLocks/>
          </p:cNvCxnSpPr>
          <p:nvPr/>
        </p:nvCxnSpPr>
        <p:spPr>
          <a:xfrm>
            <a:off x="5426414" y="1001970"/>
            <a:ext cx="712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42" name="Picture 18" descr="Google Bucket Integration: How to Connect to Google Cloud Storage | Cleo">
            <a:extLst>
              <a:ext uri="{FF2B5EF4-FFF2-40B4-BE49-F238E27FC236}">
                <a16:creationId xmlns:a16="http://schemas.microsoft.com/office/drawing/2014/main" id="{BCAF0698-EC50-B6BB-CCA5-B021FAFFDEB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69" t="1061" r="29769"/>
          <a:stretch/>
        </p:blipFill>
        <p:spPr bwMode="auto">
          <a:xfrm>
            <a:off x="2150601" y="643269"/>
            <a:ext cx="694777" cy="68821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ech Help Video - The Learning Professor">
            <a:extLst>
              <a:ext uri="{FF2B5EF4-FFF2-40B4-BE49-F238E27FC236}">
                <a16:creationId xmlns:a16="http://schemas.microsoft.com/office/drawing/2014/main" id="{D01D0932-1147-FB66-F1FF-118D3830DB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463" y="1364200"/>
            <a:ext cx="694777" cy="69477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Json file document icon Royalty Free Vector Image">
            <a:extLst>
              <a:ext uri="{FF2B5EF4-FFF2-40B4-BE49-F238E27FC236}">
                <a16:creationId xmlns:a16="http://schemas.microsoft.com/office/drawing/2014/main" id="{1A448594-E157-B5CE-5561-275452C39C2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827" t="9268" r="12858" b="17370"/>
          <a:stretch/>
        </p:blipFill>
        <p:spPr bwMode="auto">
          <a:xfrm>
            <a:off x="7932011" y="721991"/>
            <a:ext cx="645981" cy="66120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8" descr="Google Bucket Integration: How to Connect to Google Cloud Storage | Cleo">
            <a:extLst>
              <a:ext uri="{FF2B5EF4-FFF2-40B4-BE49-F238E27FC236}">
                <a16:creationId xmlns:a16="http://schemas.microsoft.com/office/drawing/2014/main" id="{DA133D7D-A22A-E02B-35DD-8885CEF1046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69" t="1061" r="29769"/>
          <a:stretch/>
        </p:blipFill>
        <p:spPr bwMode="auto">
          <a:xfrm>
            <a:off x="9346622" y="721991"/>
            <a:ext cx="694777" cy="68821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CE10B72D-DC7B-78B9-CE4E-445C1A19EDF1}"/>
              </a:ext>
            </a:extLst>
          </p:cNvPr>
          <p:cNvSpPr txBox="1"/>
          <p:nvPr/>
        </p:nvSpPr>
        <p:spPr>
          <a:xfrm>
            <a:off x="1884421" y="1319720"/>
            <a:ext cx="1438838" cy="461665"/>
          </a:xfrm>
          <a:prstGeom prst="rect">
            <a:avLst/>
          </a:prstGeom>
          <a:noFill/>
        </p:spPr>
        <p:txBody>
          <a:bodyPr wrap="square" rtlCol="0">
            <a:spAutoFit/>
          </a:bodyPr>
          <a:lstStyle/>
          <a:p>
            <a:pPr algn="ctr"/>
            <a:r>
              <a:rPr lang="en-US" sz="1200"/>
              <a:t>Store all 133 videos in cloud storage</a:t>
            </a:r>
          </a:p>
        </p:txBody>
      </p:sp>
      <p:sp>
        <p:nvSpPr>
          <p:cNvPr id="42" name="TextBox 41">
            <a:extLst>
              <a:ext uri="{FF2B5EF4-FFF2-40B4-BE49-F238E27FC236}">
                <a16:creationId xmlns:a16="http://schemas.microsoft.com/office/drawing/2014/main" id="{B7C08851-F315-9B62-F393-3AF62086656A}"/>
              </a:ext>
            </a:extLst>
          </p:cNvPr>
          <p:cNvSpPr txBox="1"/>
          <p:nvPr/>
        </p:nvSpPr>
        <p:spPr>
          <a:xfrm>
            <a:off x="4196656" y="1352740"/>
            <a:ext cx="1438838" cy="461665"/>
          </a:xfrm>
          <a:prstGeom prst="rect">
            <a:avLst/>
          </a:prstGeom>
          <a:noFill/>
        </p:spPr>
        <p:txBody>
          <a:bodyPr wrap="square" rtlCol="0">
            <a:spAutoFit/>
          </a:bodyPr>
          <a:lstStyle/>
          <a:p>
            <a:pPr algn="ctr"/>
            <a:r>
              <a:rPr lang="en-US" sz="1200"/>
              <a:t>google cloud function</a:t>
            </a:r>
          </a:p>
        </p:txBody>
      </p:sp>
      <p:sp>
        <p:nvSpPr>
          <p:cNvPr id="43" name="TextBox 42">
            <a:extLst>
              <a:ext uri="{FF2B5EF4-FFF2-40B4-BE49-F238E27FC236}">
                <a16:creationId xmlns:a16="http://schemas.microsoft.com/office/drawing/2014/main" id="{7C0DF7F8-D24A-7FF6-578A-22038A56637F}"/>
              </a:ext>
            </a:extLst>
          </p:cNvPr>
          <p:cNvSpPr txBox="1"/>
          <p:nvPr/>
        </p:nvSpPr>
        <p:spPr>
          <a:xfrm>
            <a:off x="5844667" y="1340728"/>
            <a:ext cx="1438838" cy="461665"/>
          </a:xfrm>
          <a:prstGeom prst="rect">
            <a:avLst/>
          </a:prstGeom>
          <a:noFill/>
        </p:spPr>
        <p:txBody>
          <a:bodyPr wrap="square" rtlCol="0">
            <a:spAutoFit/>
          </a:bodyPr>
          <a:lstStyle/>
          <a:p>
            <a:pPr algn="ctr"/>
            <a:r>
              <a:rPr lang="en-US" sz="1200"/>
              <a:t>video Intelligence API</a:t>
            </a:r>
          </a:p>
        </p:txBody>
      </p:sp>
      <p:cxnSp>
        <p:nvCxnSpPr>
          <p:cNvPr id="46" name="Straight Arrow Connector 45">
            <a:extLst>
              <a:ext uri="{FF2B5EF4-FFF2-40B4-BE49-F238E27FC236}">
                <a16:creationId xmlns:a16="http://schemas.microsoft.com/office/drawing/2014/main" id="{518102EF-29D3-8A9D-1972-F5D92DD79B84}"/>
              </a:ext>
            </a:extLst>
          </p:cNvPr>
          <p:cNvCxnSpPr>
            <a:cxnSpLocks/>
          </p:cNvCxnSpPr>
          <p:nvPr/>
        </p:nvCxnSpPr>
        <p:spPr>
          <a:xfrm>
            <a:off x="7388296" y="1038632"/>
            <a:ext cx="3600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8A4A1C5-7727-82B3-C48D-E1B04D60BE88}"/>
              </a:ext>
            </a:extLst>
          </p:cNvPr>
          <p:cNvCxnSpPr>
            <a:cxnSpLocks/>
          </p:cNvCxnSpPr>
          <p:nvPr/>
        </p:nvCxnSpPr>
        <p:spPr>
          <a:xfrm>
            <a:off x="8759896" y="987377"/>
            <a:ext cx="3600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F8DF898-3737-6699-4A22-C0B507338430}"/>
              </a:ext>
            </a:extLst>
          </p:cNvPr>
          <p:cNvSpPr txBox="1"/>
          <p:nvPr/>
        </p:nvSpPr>
        <p:spPr>
          <a:xfrm>
            <a:off x="8931517" y="1356405"/>
            <a:ext cx="1438838" cy="461665"/>
          </a:xfrm>
          <a:prstGeom prst="rect">
            <a:avLst/>
          </a:prstGeom>
          <a:noFill/>
        </p:spPr>
        <p:txBody>
          <a:bodyPr wrap="square" rtlCol="0">
            <a:spAutoFit/>
          </a:bodyPr>
          <a:lstStyle/>
          <a:p>
            <a:pPr algn="ctr"/>
            <a:r>
              <a:rPr lang="en-US" sz="1200"/>
              <a:t>cloud storage (video (annotation JSON)</a:t>
            </a:r>
          </a:p>
        </p:txBody>
      </p:sp>
      <p:pic>
        <p:nvPicPr>
          <p:cNvPr id="1054" name="Picture 30" descr="Image result for python">
            <a:extLst>
              <a:ext uri="{FF2B5EF4-FFF2-40B4-BE49-F238E27FC236}">
                <a16:creationId xmlns:a16="http://schemas.microsoft.com/office/drawing/2014/main" id="{946F5EBE-6978-80E6-7CD3-A812205BE3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9039" y="2002450"/>
            <a:ext cx="650166" cy="650166"/>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a:extLst>
              <a:ext uri="{FF2B5EF4-FFF2-40B4-BE49-F238E27FC236}">
                <a16:creationId xmlns:a16="http://schemas.microsoft.com/office/drawing/2014/main" id="{DCED0D67-882D-2527-5C86-184EC26576BF}"/>
              </a:ext>
            </a:extLst>
          </p:cNvPr>
          <p:cNvCxnSpPr>
            <a:cxnSpLocks/>
          </p:cNvCxnSpPr>
          <p:nvPr/>
        </p:nvCxnSpPr>
        <p:spPr>
          <a:xfrm flipV="1">
            <a:off x="2470895" y="1766994"/>
            <a:ext cx="0" cy="611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C2A2604-FFCD-2419-D869-B72A62332782}"/>
              </a:ext>
            </a:extLst>
          </p:cNvPr>
          <p:cNvCxnSpPr>
            <a:cxnSpLocks/>
          </p:cNvCxnSpPr>
          <p:nvPr/>
        </p:nvCxnSpPr>
        <p:spPr>
          <a:xfrm>
            <a:off x="2474765" y="2370613"/>
            <a:ext cx="2909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55BA50D-E0A4-132C-B2CF-5682942086FE}"/>
              </a:ext>
            </a:extLst>
          </p:cNvPr>
          <p:cNvCxnSpPr>
            <a:cxnSpLocks/>
          </p:cNvCxnSpPr>
          <p:nvPr/>
        </p:nvCxnSpPr>
        <p:spPr>
          <a:xfrm flipH="1">
            <a:off x="6256880" y="2361674"/>
            <a:ext cx="339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B16A6AB-D5B6-3855-3805-792A459DD265}"/>
              </a:ext>
            </a:extLst>
          </p:cNvPr>
          <p:cNvCxnSpPr>
            <a:cxnSpLocks/>
          </p:cNvCxnSpPr>
          <p:nvPr/>
        </p:nvCxnSpPr>
        <p:spPr>
          <a:xfrm flipV="1">
            <a:off x="9650936" y="1777292"/>
            <a:ext cx="0" cy="593321"/>
          </a:xfrm>
          <a:prstGeom prst="line">
            <a:avLst/>
          </a:prstGeom>
        </p:spPr>
        <p:style>
          <a:lnRef idx="1">
            <a:schemeClr val="accent1"/>
          </a:lnRef>
          <a:fillRef idx="0">
            <a:schemeClr val="accent1"/>
          </a:fillRef>
          <a:effectRef idx="0">
            <a:schemeClr val="accent1"/>
          </a:effectRef>
          <a:fontRef idx="minor">
            <a:schemeClr val="tx1"/>
          </a:fontRef>
        </p:style>
      </p:cxnSp>
      <p:pic>
        <p:nvPicPr>
          <p:cNvPr id="1056" name="Picture 32" descr="Speed Up Your Color Workflow Using Scene Cut Detection">
            <a:extLst>
              <a:ext uri="{FF2B5EF4-FFF2-40B4-BE49-F238E27FC236}">
                <a16:creationId xmlns:a16="http://schemas.microsoft.com/office/drawing/2014/main" id="{71703C01-6384-8931-4CBA-B79575B1F1F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44670" r="14941" b="6634"/>
          <a:stretch/>
        </p:blipFill>
        <p:spPr bwMode="auto">
          <a:xfrm flipV="1">
            <a:off x="11097133" y="947485"/>
            <a:ext cx="721588" cy="379973"/>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FC40070A-E408-4388-89FE-0C8BD27757D0}"/>
              </a:ext>
            </a:extLst>
          </p:cNvPr>
          <p:cNvSpPr txBox="1"/>
          <p:nvPr/>
        </p:nvSpPr>
        <p:spPr>
          <a:xfrm>
            <a:off x="10962114" y="248313"/>
            <a:ext cx="1098369" cy="369332"/>
          </a:xfrm>
          <a:prstGeom prst="rect">
            <a:avLst/>
          </a:prstGeom>
          <a:solidFill>
            <a:schemeClr val="tx1"/>
          </a:solidFill>
        </p:spPr>
        <p:txBody>
          <a:bodyPr wrap="square" rtlCol="0">
            <a:spAutoFit/>
          </a:bodyPr>
          <a:lstStyle/>
          <a:p>
            <a:r>
              <a:rPr lang="en-US">
                <a:solidFill>
                  <a:schemeClr val="bg1"/>
                </a:solidFill>
              </a:rPr>
              <a:t>Output</a:t>
            </a:r>
          </a:p>
        </p:txBody>
      </p:sp>
      <p:sp>
        <p:nvSpPr>
          <p:cNvPr id="1037" name="Notched Right Arrow 1036">
            <a:extLst>
              <a:ext uri="{FF2B5EF4-FFF2-40B4-BE49-F238E27FC236}">
                <a16:creationId xmlns:a16="http://schemas.microsoft.com/office/drawing/2014/main" id="{A17E0888-FB36-CA20-F937-2D90A4E8BE41}"/>
              </a:ext>
            </a:extLst>
          </p:cNvPr>
          <p:cNvSpPr/>
          <p:nvPr/>
        </p:nvSpPr>
        <p:spPr>
          <a:xfrm>
            <a:off x="10454930" y="1356405"/>
            <a:ext cx="312186" cy="250310"/>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TextBox 1038">
            <a:extLst>
              <a:ext uri="{FF2B5EF4-FFF2-40B4-BE49-F238E27FC236}">
                <a16:creationId xmlns:a16="http://schemas.microsoft.com/office/drawing/2014/main" id="{2A516E42-19B7-0A35-A37E-12C57887A60A}"/>
              </a:ext>
            </a:extLst>
          </p:cNvPr>
          <p:cNvSpPr txBox="1"/>
          <p:nvPr/>
        </p:nvSpPr>
        <p:spPr>
          <a:xfrm>
            <a:off x="11080366" y="1312951"/>
            <a:ext cx="813792" cy="461665"/>
          </a:xfrm>
          <a:prstGeom prst="rect">
            <a:avLst/>
          </a:prstGeom>
          <a:solidFill>
            <a:schemeClr val="bg1"/>
          </a:solidFill>
        </p:spPr>
        <p:txBody>
          <a:bodyPr wrap="square" rtlCol="0">
            <a:spAutoFit/>
          </a:bodyPr>
          <a:lstStyle/>
          <a:p>
            <a:pPr algn="ctr"/>
            <a:r>
              <a:rPr lang="en-US" sz="1200"/>
              <a:t>Cut scene detection</a:t>
            </a:r>
          </a:p>
        </p:txBody>
      </p:sp>
      <p:pic>
        <p:nvPicPr>
          <p:cNvPr id="1058" name="Picture 34" descr="How Researchers Are Using Speech Analysis to Forecast Dementia and  Parkinson's">
            <a:extLst>
              <a:ext uri="{FF2B5EF4-FFF2-40B4-BE49-F238E27FC236}">
                <a16:creationId xmlns:a16="http://schemas.microsoft.com/office/drawing/2014/main" id="{E611389E-A073-876E-CF85-45AAFA6F1B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70960" y="1985754"/>
            <a:ext cx="880675" cy="440338"/>
          </a:xfrm>
          <a:prstGeom prst="rect">
            <a:avLst/>
          </a:prstGeom>
          <a:noFill/>
          <a:extLst>
            <a:ext uri="{909E8E84-426E-40DD-AFC4-6F175D3DCCD1}">
              <a14:hiddenFill xmlns:a14="http://schemas.microsoft.com/office/drawing/2010/main">
                <a:solidFill>
                  <a:srgbClr val="FFFFFF"/>
                </a:solidFill>
              </a14:hiddenFill>
            </a:ext>
          </a:extLst>
        </p:spPr>
      </p:pic>
      <p:sp>
        <p:nvSpPr>
          <p:cNvPr id="1045" name="TextBox 1044">
            <a:extLst>
              <a:ext uri="{FF2B5EF4-FFF2-40B4-BE49-F238E27FC236}">
                <a16:creationId xmlns:a16="http://schemas.microsoft.com/office/drawing/2014/main" id="{796E1D35-858B-946A-EB77-0C3265F93490}"/>
              </a:ext>
            </a:extLst>
          </p:cNvPr>
          <p:cNvSpPr txBox="1"/>
          <p:nvPr/>
        </p:nvSpPr>
        <p:spPr>
          <a:xfrm>
            <a:off x="11047723" y="2418191"/>
            <a:ext cx="990805" cy="461665"/>
          </a:xfrm>
          <a:prstGeom prst="rect">
            <a:avLst/>
          </a:prstGeom>
          <a:solidFill>
            <a:schemeClr val="bg1"/>
          </a:solidFill>
        </p:spPr>
        <p:txBody>
          <a:bodyPr wrap="square" rtlCol="0">
            <a:spAutoFit/>
          </a:bodyPr>
          <a:lstStyle/>
          <a:p>
            <a:pPr algn="ctr"/>
            <a:r>
              <a:rPr lang="en-US" sz="1200"/>
              <a:t>Speech transcription</a:t>
            </a:r>
          </a:p>
        </p:txBody>
      </p:sp>
      <p:sp>
        <p:nvSpPr>
          <p:cNvPr id="1049" name="TextBox 1048">
            <a:extLst>
              <a:ext uri="{FF2B5EF4-FFF2-40B4-BE49-F238E27FC236}">
                <a16:creationId xmlns:a16="http://schemas.microsoft.com/office/drawing/2014/main" id="{093577E6-3F74-7610-B045-41952D8EC54A}"/>
              </a:ext>
            </a:extLst>
          </p:cNvPr>
          <p:cNvSpPr txBox="1"/>
          <p:nvPr/>
        </p:nvSpPr>
        <p:spPr>
          <a:xfrm>
            <a:off x="4743081" y="2631287"/>
            <a:ext cx="2203169" cy="461665"/>
          </a:xfrm>
          <a:prstGeom prst="rect">
            <a:avLst/>
          </a:prstGeom>
          <a:noFill/>
        </p:spPr>
        <p:txBody>
          <a:bodyPr wrap="square" rtlCol="0">
            <a:spAutoFit/>
          </a:bodyPr>
          <a:lstStyle/>
          <a:p>
            <a:pPr algn="ctr"/>
            <a:r>
              <a:rPr lang="en-US" sz="1200"/>
              <a:t>Integrate with frontend engine (python)</a:t>
            </a:r>
          </a:p>
        </p:txBody>
      </p:sp>
      <p:pic>
        <p:nvPicPr>
          <p:cNvPr id="1062" name="Picture 38" descr="Convert MP3 to WAV - Audio Converter">
            <a:extLst>
              <a:ext uri="{FF2B5EF4-FFF2-40B4-BE49-F238E27FC236}">
                <a16:creationId xmlns:a16="http://schemas.microsoft.com/office/drawing/2014/main" id="{C8829DCE-2AAE-F3DB-6BE0-DBB1F30B5FE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7582" y="4387801"/>
            <a:ext cx="1252022" cy="685926"/>
          </a:xfrm>
          <a:prstGeom prst="rect">
            <a:avLst/>
          </a:prstGeom>
          <a:noFill/>
          <a:extLst>
            <a:ext uri="{909E8E84-426E-40DD-AFC4-6F175D3DCCD1}">
              <a14:hiddenFill xmlns:a14="http://schemas.microsoft.com/office/drawing/2010/main">
                <a:solidFill>
                  <a:srgbClr val="FFFFFF"/>
                </a:solidFill>
              </a14:hiddenFill>
            </a:ext>
          </a:extLst>
        </p:spPr>
      </p:pic>
      <p:sp>
        <p:nvSpPr>
          <p:cNvPr id="1067" name="TextBox 1066">
            <a:extLst>
              <a:ext uri="{FF2B5EF4-FFF2-40B4-BE49-F238E27FC236}">
                <a16:creationId xmlns:a16="http://schemas.microsoft.com/office/drawing/2014/main" id="{5D29D40D-8352-37D2-CB89-52EDBEFCAC8B}"/>
              </a:ext>
            </a:extLst>
          </p:cNvPr>
          <p:cNvSpPr txBox="1"/>
          <p:nvPr/>
        </p:nvSpPr>
        <p:spPr>
          <a:xfrm>
            <a:off x="2263592" y="4416402"/>
            <a:ext cx="1252022" cy="523220"/>
          </a:xfrm>
          <a:prstGeom prst="rect">
            <a:avLst/>
          </a:prstGeom>
          <a:solidFill>
            <a:schemeClr val="bg1"/>
          </a:solidFill>
          <a:ln w="3175">
            <a:solidFill>
              <a:schemeClr val="tx1"/>
            </a:solidFill>
          </a:ln>
        </p:spPr>
        <p:txBody>
          <a:bodyPr wrap="square" rtlCol="0">
            <a:spAutoFit/>
          </a:bodyPr>
          <a:lstStyle/>
          <a:p>
            <a:pPr algn="ctr"/>
            <a:r>
              <a:rPr lang="en-US" sz="1400"/>
              <a:t>get all .wav files in a folder</a:t>
            </a:r>
          </a:p>
        </p:txBody>
      </p:sp>
      <p:sp>
        <p:nvSpPr>
          <p:cNvPr id="1068" name="TextBox 1067">
            <a:extLst>
              <a:ext uri="{FF2B5EF4-FFF2-40B4-BE49-F238E27FC236}">
                <a16:creationId xmlns:a16="http://schemas.microsoft.com/office/drawing/2014/main" id="{FE08A7DC-B136-0D58-E559-5CFA66D41A97}"/>
              </a:ext>
            </a:extLst>
          </p:cNvPr>
          <p:cNvSpPr txBox="1"/>
          <p:nvPr/>
        </p:nvSpPr>
        <p:spPr>
          <a:xfrm>
            <a:off x="4139602" y="4416402"/>
            <a:ext cx="1252022" cy="523220"/>
          </a:xfrm>
          <a:prstGeom prst="rect">
            <a:avLst/>
          </a:prstGeom>
          <a:solidFill>
            <a:schemeClr val="bg1"/>
          </a:solidFill>
          <a:ln w="3175">
            <a:solidFill>
              <a:schemeClr val="tx1"/>
            </a:solidFill>
          </a:ln>
        </p:spPr>
        <p:txBody>
          <a:bodyPr wrap="square" rtlCol="0">
            <a:spAutoFit/>
          </a:bodyPr>
          <a:lstStyle/>
          <a:p>
            <a:pPr algn="ctr"/>
            <a:r>
              <a:rPr lang="en-US" sz="1400"/>
              <a:t>open segment length txt file</a:t>
            </a:r>
          </a:p>
        </p:txBody>
      </p:sp>
      <p:sp>
        <p:nvSpPr>
          <p:cNvPr id="1069" name="TextBox 1068">
            <a:extLst>
              <a:ext uri="{FF2B5EF4-FFF2-40B4-BE49-F238E27FC236}">
                <a16:creationId xmlns:a16="http://schemas.microsoft.com/office/drawing/2014/main" id="{E1AACD40-AB3F-3446-F1B3-342F07DB8548}"/>
              </a:ext>
            </a:extLst>
          </p:cNvPr>
          <p:cNvSpPr txBox="1"/>
          <p:nvPr/>
        </p:nvSpPr>
        <p:spPr>
          <a:xfrm>
            <a:off x="5844666" y="4422703"/>
            <a:ext cx="1543630" cy="523220"/>
          </a:xfrm>
          <a:prstGeom prst="rect">
            <a:avLst/>
          </a:prstGeom>
          <a:solidFill>
            <a:schemeClr val="bg1"/>
          </a:solidFill>
          <a:ln w="3175">
            <a:solidFill>
              <a:schemeClr val="tx1"/>
            </a:solidFill>
          </a:ln>
        </p:spPr>
        <p:txBody>
          <a:bodyPr wrap="square" rtlCol="0">
            <a:spAutoFit/>
          </a:bodyPr>
          <a:lstStyle/>
          <a:p>
            <a:pPr algn="ctr"/>
            <a:r>
              <a:rPr lang="en-US" sz="1400"/>
              <a:t>Create speechFile in speechFile list </a:t>
            </a:r>
          </a:p>
        </p:txBody>
      </p:sp>
      <p:sp>
        <p:nvSpPr>
          <p:cNvPr id="1070" name="TextBox 1069">
            <a:extLst>
              <a:ext uri="{FF2B5EF4-FFF2-40B4-BE49-F238E27FC236}">
                <a16:creationId xmlns:a16="http://schemas.microsoft.com/office/drawing/2014/main" id="{51320489-A8CB-1216-7FEA-9CF6CA38CD49}"/>
              </a:ext>
            </a:extLst>
          </p:cNvPr>
          <p:cNvSpPr txBox="1"/>
          <p:nvPr/>
        </p:nvSpPr>
        <p:spPr>
          <a:xfrm>
            <a:off x="5987732" y="5206596"/>
            <a:ext cx="1152708" cy="738664"/>
          </a:xfrm>
          <a:prstGeom prst="rect">
            <a:avLst/>
          </a:prstGeom>
          <a:solidFill>
            <a:schemeClr val="bg1"/>
          </a:solidFill>
          <a:ln w="3175">
            <a:solidFill>
              <a:schemeClr val="tx1"/>
            </a:solidFill>
          </a:ln>
        </p:spPr>
        <p:txBody>
          <a:bodyPr wrap="square" rtlCol="0">
            <a:spAutoFit/>
          </a:bodyPr>
          <a:lstStyle/>
          <a:p>
            <a:pPr algn="ctr"/>
            <a:r>
              <a:rPr lang="en-US" sz="1400"/>
              <a:t>Close summary txt file</a:t>
            </a:r>
          </a:p>
        </p:txBody>
      </p:sp>
      <p:sp>
        <p:nvSpPr>
          <p:cNvPr id="1071" name="TextBox 1070">
            <a:extLst>
              <a:ext uri="{FF2B5EF4-FFF2-40B4-BE49-F238E27FC236}">
                <a16:creationId xmlns:a16="http://schemas.microsoft.com/office/drawing/2014/main" id="{230389D8-5798-1B70-3ACC-72D4E4ECF3D8}"/>
              </a:ext>
            </a:extLst>
          </p:cNvPr>
          <p:cNvSpPr txBox="1"/>
          <p:nvPr/>
        </p:nvSpPr>
        <p:spPr>
          <a:xfrm>
            <a:off x="7712581" y="4362990"/>
            <a:ext cx="1217191" cy="523220"/>
          </a:xfrm>
          <a:prstGeom prst="rect">
            <a:avLst/>
          </a:prstGeom>
          <a:solidFill>
            <a:schemeClr val="bg1"/>
          </a:solidFill>
          <a:ln w="3175">
            <a:solidFill>
              <a:schemeClr val="tx1"/>
            </a:solidFill>
          </a:ln>
        </p:spPr>
        <p:txBody>
          <a:bodyPr wrap="square" rtlCol="0">
            <a:spAutoFit/>
          </a:bodyPr>
          <a:lstStyle/>
          <a:p>
            <a:pPr algn="ctr"/>
            <a:r>
              <a:rPr lang="en-US" sz="1400"/>
              <a:t>Load audio by speechFile</a:t>
            </a:r>
          </a:p>
        </p:txBody>
      </p:sp>
      <p:sp>
        <p:nvSpPr>
          <p:cNvPr id="1072" name="TextBox 1071">
            <a:extLst>
              <a:ext uri="{FF2B5EF4-FFF2-40B4-BE49-F238E27FC236}">
                <a16:creationId xmlns:a16="http://schemas.microsoft.com/office/drawing/2014/main" id="{384B0FF5-B7EF-B62D-9DCC-0689481FC82D}"/>
              </a:ext>
            </a:extLst>
          </p:cNvPr>
          <p:cNvSpPr txBox="1"/>
          <p:nvPr/>
        </p:nvSpPr>
        <p:spPr>
          <a:xfrm>
            <a:off x="9456495" y="4363860"/>
            <a:ext cx="1152708" cy="307777"/>
          </a:xfrm>
          <a:prstGeom prst="rect">
            <a:avLst/>
          </a:prstGeom>
          <a:solidFill>
            <a:schemeClr val="bg1"/>
          </a:solidFill>
          <a:ln w="3175">
            <a:solidFill>
              <a:schemeClr val="tx1"/>
            </a:solidFill>
          </a:ln>
        </p:spPr>
        <p:txBody>
          <a:bodyPr wrap="square" rtlCol="0">
            <a:spAutoFit/>
          </a:bodyPr>
          <a:lstStyle/>
          <a:p>
            <a:pPr algn="ctr"/>
            <a:r>
              <a:rPr lang="en-US" sz="1400"/>
              <a:t>Extract fileID</a:t>
            </a:r>
          </a:p>
        </p:txBody>
      </p:sp>
      <p:sp>
        <p:nvSpPr>
          <p:cNvPr id="1073" name="TextBox 1072">
            <a:extLst>
              <a:ext uri="{FF2B5EF4-FFF2-40B4-BE49-F238E27FC236}">
                <a16:creationId xmlns:a16="http://schemas.microsoft.com/office/drawing/2014/main" id="{5965FD9E-8469-C9C0-DD64-0087893CD9C0}"/>
              </a:ext>
            </a:extLst>
          </p:cNvPr>
          <p:cNvSpPr txBox="1"/>
          <p:nvPr/>
        </p:nvSpPr>
        <p:spPr>
          <a:xfrm>
            <a:off x="10967437" y="4730501"/>
            <a:ext cx="1018655" cy="1169551"/>
          </a:xfrm>
          <a:prstGeom prst="rect">
            <a:avLst/>
          </a:prstGeom>
          <a:solidFill>
            <a:schemeClr val="bg1"/>
          </a:solidFill>
          <a:ln w="3175">
            <a:solidFill>
              <a:schemeClr val="tx1"/>
            </a:solidFill>
          </a:ln>
        </p:spPr>
        <p:txBody>
          <a:bodyPr wrap="square" rtlCol="0">
            <a:spAutoFit/>
          </a:bodyPr>
          <a:lstStyle/>
          <a:p>
            <a:pPr algn="ctr"/>
            <a:r>
              <a:rPr lang="en-US" sz="1400"/>
              <a:t>Split audio to segment and extract time</a:t>
            </a:r>
          </a:p>
          <a:p>
            <a:pPr algn="ctr"/>
            <a:r>
              <a:rPr lang="en-US" sz="1400"/>
              <a:t>length</a:t>
            </a:r>
          </a:p>
        </p:txBody>
      </p:sp>
      <p:cxnSp>
        <p:nvCxnSpPr>
          <p:cNvPr id="1074" name="Straight Arrow Connector 1073">
            <a:extLst>
              <a:ext uri="{FF2B5EF4-FFF2-40B4-BE49-F238E27FC236}">
                <a16:creationId xmlns:a16="http://schemas.microsoft.com/office/drawing/2014/main" id="{28918890-6F4C-C3B3-3247-E72DBA147013}"/>
              </a:ext>
            </a:extLst>
          </p:cNvPr>
          <p:cNvCxnSpPr>
            <a:cxnSpLocks/>
          </p:cNvCxnSpPr>
          <p:nvPr/>
        </p:nvCxnSpPr>
        <p:spPr>
          <a:xfrm>
            <a:off x="1772971" y="4678012"/>
            <a:ext cx="347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5" name="Straight Arrow Connector 1074">
            <a:extLst>
              <a:ext uri="{FF2B5EF4-FFF2-40B4-BE49-F238E27FC236}">
                <a16:creationId xmlns:a16="http://schemas.microsoft.com/office/drawing/2014/main" id="{248C56D9-F744-4C1D-7F47-7F7F538AF4DC}"/>
              </a:ext>
            </a:extLst>
          </p:cNvPr>
          <p:cNvCxnSpPr>
            <a:cxnSpLocks/>
          </p:cNvCxnSpPr>
          <p:nvPr/>
        </p:nvCxnSpPr>
        <p:spPr>
          <a:xfrm>
            <a:off x="3604514" y="4682424"/>
            <a:ext cx="4394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6" name="Straight Arrow Connector 1075">
            <a:extLst>
              <a:ext uri="{FF2B5EF4-FFF2-40B4-BE49-F238E27FC236}">
                <a16:creationId xmlns:a16="http://schemas.microsoft.com/office/drawing/2014/main" id="{A7123B46-1044-EF6D-960C-719A55DF66F2}"/>
              </a:ext>
            </a:extLst>
          </p:cNvPr>
          <p:cNvCxnSpPr>
            <a:cxnSpLocks/>
            <a:endCxn id="1069" idx="1"/>
          </p:cNvCxnSpPr>
          <p:nvPr/>
        </p:nvCxnSpPr>
        <p:spPr>
          <a:xfrm>
            <a:off x="5563632" y="4684313"/>
            <a:ext cx="281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3BB02DA8-8332-2F95-8CDE-2DF66FE6D2D0}"/>
              </a:ext>
            </a:extLst>
          </p:cNvPr>
          <p:cNvCxnSpPr>
            <a:cxnSpLocks/>
          </p:cNvCxnSpPr>
          <p:nvPr/>
        </p:nvCxnSpPr>
        <p:spPr>
          <a:xfrm>
            <a:off x="7388296" y="4669960"/>
            <a:ext cx="2617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9FA50E5C-8F5E-A9F8-9E39-6FAE0196281D}"/>
              </a:ext>
            </a:extLst>
          </p:cNvPr>
          <p:cNvCxnSpPr>
            <a:cxnSpLocks/>
          </p:cNvCxnSpPr>
          <p:nvPr/>
        </p:nvCxnSpPr>
        <p:spPr>
          <a:xfrm>
            <a:off x="9119993" y="4470711"/>
            <a:ext cx="226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9" name="Straight Arrow Connector 1078">
            <a:extLst>
              <a:ext uri="{FF2B5EF4-FFF2-40B4-BE49-F238E27FC236}">
                <a16:creationId xmlns:a16="http://schemas.microsoft.com/office/drawing/2014/main" id="{4070ED99-5F54-2163-ED80-02A4A37D8A71}"/>
              </a:ext>
            </a:extLst>
          </p:cNvPr>
          <p:cNvCxnSpPr>
            <a:cxnSpLocks/>
          </p:cNvCxnSpPr>
          <p:nvPr/>
        </p:nvCxnSpPr>
        <p:spPr>
          <a:xfrm>
            <a:off x="11543126" y="4470711"/>
            <a:ext cx="0" cy="200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F521A25C-16FE-8791-FDD9-07BF35465709}"/>
              </a:ext>
            </a:extLst>
          </p:cNvPr>
          <p:cNvCxnSpPr>
            <a:cxnSpLocks/>
          </p:cNvCxnSpPr>
          <p:nvPr/>
        </p:nvCxnSpPr>
        <p:spPr>
          <a:xfrm flipH="1">
            <a:off x="10611023" y="4470711"/>
            <a:ext cx="932103" cy="0"/>
          </a:xfrm>
          <a:prstGeom prst="line">
            <a:avLst/>
          </a:prstGeom>
        </p:spPr>
        <p:style>
          <a:lnRef idx="1">
            <a:schemeClr val="accent1"/>
          </a:lnRef>
          <a:fillRef idx="0">
            <a:schemeClr val="accent1"/>
          </a:fillRef>
          <a:effectRef idx="0">
            <a:schemeClr val="accent1"/>
          </a:effectRef>
          <a:fontRef idx="minor">
            <a:schemeClr val="tx1"/>
          </a:fontRef>
        </p:style>
      </p:cxnSp>
      <p:sp>
        <p:nvSpPr>
          <p:cNvPr id="1098" name="Up Arrow 1097">
            <a:extLst>
              <a:ext uri="{FF2B5EF4-FFF2-40B4-BE49-F238E27FC236}">
                <a16:creationId xmlns:a16="http://schemas.microsoft.com/office/drawing/2014/main" id="{977D3FEA-319A-45E4-521E-1D8E84A091D9}"/>
              </a:ext>
            </a:extLst>
          </p:cNvPr>
          <p:cNvSpPr/>
          <p:nvPr/>
        </p:nvSpPr>
        <p:spPr>
          <a:xfrm rot="10800000">
            <a:off x="580057" y="2290854"/>
            <a:ext cx="549182" cy="1683149"/>
          </a:xfrm>
          <a:prstGeom prst="upArrow">
            <a:avLst>
              <a:gd name="adj1" fmla="val 39220"/>
              <a:gd name="adj2" fmla="val 50000"/>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0" name="Up Arrow 1099">
            <a:extLst>
              <a:ext uri="{FF2B5EF4-FFF2-40B4-BE49-F238E27FC236}">
                <a16:creationId xmlns:a16="http://schemas.microsoft.com/office/drawing/2014/main" id="{465D209E-9993-F209-5E43-B3FCE269C2E4}"/>
              </a:ext>
            </a:extLst>
          </p:cNvPr>
          <p:cNvSpPr/>
          <p:nvPr/>
        </p:nvSpPr>
        <p:spPr>
          <a:xfrm rot="5400000">
            <a:off x="1397274" y="1250191"/>
            <a:ext cx="309067" cy="694778"/>
          </a:xfrm>
          <a:prstGeom prst="upArrow">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1" name="Up Arrow 1100">
            <a:extLst>
              <a:ext uri="{FF2B5EF4-FFF2-40B4-BE49-F238E27FC236}">
                <a16:creationId xmlns:a16="http://schemas.microsoft.com/office/drawing/2014/main" id="{E6915003-36F6-1278-1714-64805F8E97A4}"/>
              </a:ext>
            </a:extLst>
          </p:cNvPr>
          <p:cNvSpPr/>
          <p:nvPr/>
        </p:nvSpPr>
        <p:spPr>
          <a:xfrm>
            <a:off x="11284000" y="3028306"/>
            <a:ext cx="549182" cy="303798"/>
          </a:xfrm>
          <a:prstGeom prst="upArrow">
            <a:avLst>
              <a:gd name="adj1" fmla="val 39220"/>
              <a:gd name="adj2" fmla="val 50000"/>
            </a:avLst>
          </a:prstGeom>
          <a:solidFill>
            <a:schemeClr val="tx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02" name="TextBox 1101">
            <a:extLst>
              <a:ext uri="{FF2B5EF4-FFF2-40B4-BE49-F238E27FC236}">
                <a16:creationId xmlns:a16="http://schemas.microsoft.com/office/drawing/2014/main" id="{A586E8AA-35BE-C747-1452-F60B020E1FE8}"/>
              </a:ext>
            </a:extLst>
          </p:cNvPr>
          <p:cNvSpPr txBox="1"/>
          <p:nvPr/>
        </p:nvSpPr>
        <p:spPr>
          <a:xfrm>
            <a:off x="10487353" y="3747565"/>
            <a:ext cx="1888359" cy="461665"/>
          </a:xfrm>
          <a:prstGeom prst="rect">
            <a:avLst/>
          </a:prstGeom>
          <a:noFill/>
        </p:spPr>
        <p:txBody>
          <a:bodyPr wrap="square" rtlCol="0">
            <a:spAutoFit/>
          </a:bodyPr>
          <a:lstStyle/>
          <a:p>
            <a:pPr algn="ctr"/>
            <a:r>
              <a:rPr lang="en-US" sz="1200" b="1"/>
              <a:t>Assembly API for</a:t>
            </a:r>
          </a:p>
          <a:p>
            <a:pPr algn="ctr"/>
            <a:r>
              <a:rPr lang="en-US" sz="1200" b="1"/>
              <a:t>Confidence assessment</a:t>
            </a:r>
          </a:p>
        </p:txBody>
      </p:sp>
      <p:sp>
        <p:nvSpPr>
          <p:cNvPr id="1107" name="Notched Right Arrow 1106">
            <a:extLst>
              <a:ext uri="{FF2B5EF4-FFF2-40B4-BE49-F238E27FC236}">
                <a16:creationId xmlns:a16="http://schemas.microsoft.com/office/drawing/2014/main" id="{21AB22E2-8F7E-039D-A42C-B730BD60C22F}"/>
              </a:ext>
            </a:extLst>
          </p:cNvPr>
          <p:cNvSpPr/>
          <p:nvPr/>
        </p:nvSpPr>
        <p:spPr>
          <a:xfrm rot="10800000" flipV="1">
            <a:off x="10357007" y="5226349"/>
            <a:ext cx="535756" cy="23136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1" name="TextBox 1110">
            <a:extLst>
              <a:ext uri="{FF2B5EF4-FFF2-40B4-BE49-F238E27FC236}">
                <a16:creationId xmlns:a16="http://schemas.microsoft.com/office/drawing/2014/main" id="{A5F7F396-F260-B28B-2E98-34F010FB494C}"/>
              </a:ext>
            </a:extLst>
          </p:cNvPr>
          <p:cNvSpPr txBox="1"/>
          <p:nvPr/>
        </p:nvSpPr>
        <p:spPr>
          <a:xfrm>
            <a:off x="8721602" y="5616467"/>
            <a:ext cx="1733328" cy="492443"/>
          </a:xfrm>
          <a:prstGeom prst="rect">
            <a:avLst/>
          </a:prstGeom>
          <a:noFill/>
        </p:spPr>
        <p:txBody>
          <a:bodyPr wrap="square" rtlCol="0">
            <a:spAutoFit/>
          </a:bodyPr>
          <a:lstStyle/>
          <a:p>
            <a:pPr algn="ctr"/>
            <a:r>
              <a:rPr lang="en-US" sz="1200"/>
              <a:t>Volume Detection </a:t>
            </a:r>
            <a:r>
              <a:rPr lang="en-US" sz="1400" b="1"/>
              <a:t>|</a:t>
            </a:r>
            <a:r>
              <a:rPr lang="en-US" sz="1200"/>
              <a:t> Audio Pause Detection</a:t>
            </a:r>
          </a:p>
        </p:txBody>
      </p:sp>
      <p:cxnSp>
        <p:nvCxnSpPr>
          <p:cNvPr id="1114" name="Straight Arrow Connector 1113">
            <a:extLst>
              <a:ext uri="{FF2B5EF4-FFF2-40B4-BE49-F238E27FC236}">
                <a16:creationId xmlns:a16="http://schemas.microsoft.com/office/drawing/2014/main" id="{3EEF08DF-B312-5D97-306E-9AE7AD2819F4}"/>
              </a:ext>
            </a:extLst>
          </p:cNvPr>
          <p:cNvCxnSpPr>
            <a:cxnSpLocks/>
          </p:cNvCxnSpPr>
          <p:nvPr/>
        </p:nvCxnSpPr>
        <p:spPr>
          <a:xfrm flipH="1" flipV="1">
            <a:off x="6564082" y="4983759"/>
            <a:ext cx="4" cy="172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8" name="TextBox 1117">
            <a:extLst>
              <a:ext uri="{FF2B5EF4-FFF2-40B4-BE49-F238E27FC236}">
                <a16:creationId xmlns:a16="http://schemas.microsoft.com/office/drawing/2014/main" id="{2D24AC24-E158-42AF-1CDB-295377CCF902}"/>
              </a:ext>
            </a:extLst>
          </p:cNvPr>
          <p:cNvSpPr txBox="1"/>
          <p:nvPr/>
        </p:nvSpPr>
        <p:spPr>
          <a:xfrm>
            <a:off x="781851" y="63861"/>
            <a:ext cx="2259294" cy="523220"/>
          </a:xfrm>
          <a:prstGeom prst="rect">
            <a:avLst/>
          </a:prstGeom>
          <a:noFill/>
        </p:spPr>
        <p:txBody>
          <a:bodyPr wrap="square">
            <a:spAutoFit/>
          </a:bodyPr>
          <a:lstStyle/>
          <a:p>
            <a:pPr algn="ctr"/>
            <a:r>
              <a:rPr lang="en-US" sz="2800" b="1">
                <a:latin typeface="Times New Roman" panose="02020603050405020304" pitchFamily="18" charset="0"/>
                <a:cs typeface="Times New Roman" panose="02020603050405020304" pitchFamily="18" charset="0"/>
              </a:rPr>
              <a:t>Methodology</a:t>
            </a:r>
          </a:p>
        </p:txBody>
      </p:sp>
      <p:sp>
        <p:nvSpPr>
          <p:cNvPr id="1119" name="TextBox 1118">
            <a:extLst>
              <a:ext uri="{FF2B5EF4-FFF2-40B4-BE49-F238E27FC236}">
                <a16:creationId xmlns:a16="http://schemas.microsoft.com/office/drawing/2014/main" id="{5DEFE3A8-8FEB-289D-C418-8A15946A5CEB}"/>
              </a:ext>
            </a:extLst>
          </p:cNvPr>
          <p:cNvSpPr txBox="1"/>
          <p:nvPr/>
        </p:nvSpPr>
        <p:spPr>
          <a:xfrm>
            <a:off x="471453" y="5117583"/>
            <a:ext cx="1001731" cy="523220"/>
          </a:xfrm>
          <a:prstGeom prst="rect">
            <a:avLst/>
          </a:prstGeom>
          <a:solidFill>
            <a:schemeClr val="bg1"/>
          </a:solidFill>
          <a:ln w="3175">
            <a:solidFill>
              <a:schemeClr val="tx1"/>
            </a:solidFill>
          </a:ln>
        </p:spPr>
        <p:txBody>
          <a:bodyPr wrap="square" rtlCol="0">
            <a:spAutoFit/>
          </a:bodyPr>
          <a:lstStyle/>
          <a:p>
            <a:pPr algn="ctr"/>
            <a:r>
              <a:rPr lang="en-US" sz="1400"/>
              <a:t>Video conversion</a:t>
            </a:r>
          </a:p>
        </p:txBody>
      </p:sp>
    </p:spTree>
    <p:extLst>
      <p:ext uri="{BB962C8B-B14F-4D97-AF65-F5344CB8AC3E}">
        <p14:creationId xmlns:p14="http://schemas.microsoft.com/office/powerpoint/2010/main" val="3004674586"/>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DAC722-D8E7-DB72-53D2-080C86420199}"/>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id="{746F3950-5878-9355-FFD0-F83A6246B7F5}"/>
              </a:ext>
            </a:extLst>
          </p:cNvPr>
          <p:cNvSpPr txBox="1"/>
          <p:nvPr/>
        </p:nvSpPr>
        <p:spPr>
          <a:xfrm>
            <a:off x="832207" y="82491"/>
            <a:ext cx="2466164"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latin typeface="Calibri" panose="020F0502020204030204" pitchFamily="34" charset="0"/>
                <a:cs typeface="Calibri" panose="020F0502020204030204" pitchFamily="34" charset="0"/>
              </a:rPr>
              <a:t>Methodology</a:t>
            </a:r>
            <a:endParaRPr lang="en-US" sz="2000" b="1">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3A19621-0DF5-441D-656F-D227F7B0FB05}"/>
              </a:ext>
            </a:extLst>
          </p:cNvPr>
          <p:cNvSpPr txBox="1"/>
          <p:nvPr/>
        </p:nvSpPr>
        <p:spPr>
          <a:xfrm>
            <a:off x="715992" y="605711"/>
            <a:ext cx="11013896" cy="507831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u="sng">
                <a:latin typeface="Calibri" panose="020F0502020204030204" pitchFamily="34" charset="0"/>
                <a:cs typeface="Calibri" panose="020F0502020204030204" pitchFamily="34" charset="0"/>
              </a:rPr>
              <a:t>Shot Change Detection and Audio Volume Detection: </a:t>
            </a:r>
          </a:p>
          <a:p>
            <a:pPr algn="just"/>
            <a:r>
              <a:rPr lang="en-US" sz="2000" b="0" i="0">
                <a:effectLst/>
                <a:latin typeface="Calibri" panose="020F0502020204030204" pitchFamily="34" charset="0"/>
                <a:cs typeface="Calibri" panose="020F0502020204030204" pitchFamily="34" charset="0"/>
              </a:rPr>
              <a:t>The shot change detection Google API is a video analysis tool that uses machine learning algorithms to automatically detect and segment different shots within a video. Steps performed by the algorithm are as follows:</a:t>
            </a:r>
          </a:p>
          <a:p>
            <a:pPr algn="just"/>
            <a:endParaRPr lang="en-US" sz="2000" b="0" i="0">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000" b="1" i="0">
                <a:effectLst/>
                <a:latin typeface="Calibri" panose="020F0502020204030204" pitchFamily="34" charset="0"/>
                <a:cs typeface="Calibri" panose="020F0502020204030204" pitchFamily="34" charset="0"/>
              </a:rPr>
              <a:t>Video ingestion: </a:t>
            </a:r>
            <a:r>
              <a:rPr lang="en-US" sz="2000" b="0" i="0">
                <a:effectLst/>
                <a:latin typeface="Calibri" panose="020F0502020204030204" pitchFamily="34" charset="0"/>
                <a:cs typeface="Calibri" panose="020F0502020204030204" pitchFamily="34" charset="0"/>
              </a:rPr>
              <a:t>The video file is uploaded to the Google Cloud Storage bucket</a:t>
            </a:r>
            <a:endParaRPr lang="en-US" sz="200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000" b="1" i="0">
                <a:effectLst/>
                <a:latin typeface="Calibri" panose="020F0502020204030204" pitchFamily="34" charset="0"/>
                <a:cs typeface="Calibri" panose="020F0502020204030204" pitchFamily="34" charset="0"/>
              </a:rPr>
              <a:t>Video processing: </a:t>
            </a:r>
            <a:r>
              <a:rPr lang="en-US" sz="2000" b="0" i="0">
                <a:effectLst/>
                <a:latin typeface="Calibri" panose="020F0502020204030204" pitchFamily="34" charset="0"/>
                <a:cs typeface="Calibri" panose="020F0502020204030204" pitchFamily="34" charset="0"/>
              </a:rPr>
              <a:t>The video is then passed through a set of machine learning algorithms that analyze the video frames and detect shot changes based on the frame changes.</a:t>
            </a:r>
          </a:p>
          <a:p>
            <a:pPr marL="285750" indent="-285750" algn="just">
              <a:buFont typeface="Arial" panose="020B0604020202020204" pitchFamily="34" charset="0"/>
              <a:buChar char="•"/>
            </a:pPr>
            <a:r>
              <a:rPr lang="en-US" sz="2000" b="1" i="0">
                <a:effectLst/>
                <a:latin typeface="Calibri" panose="020F0502020204030204" pitchFamily="34" charset="0"/>
                <a:cs typeface="Calibri" panose="020F0502020204030204" pitchFamily="34" charset="0"/>
              </a:rPr>
              <a:t>Shot segmentation: </a:t>
            </a:r>
            <a:r>
              <a:rPr lang="en-US" sz="2000" b="0" i="0">
                <a:effectLst/>
                <a:latin typeface="Calibri" panose="020F0502020204030204" pitchFamily="34" charset="0"/>
                <a:cs typeface="Calibri" panose="020F0502020204030204" pitchFamily="34" charset="0"/>
              </a:rPr>
              <a:t>Once a shot change is detected, the video is segmented into different shots</a:t>
            </a:r>
            <a:r>
              <a:rPr lang="en-US" sz="2000">
                <a:latin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r>
              <a:rPr lang="en-US" sz="2000" b="1" i="0">
                <a:effectLst/>
                <a:latin typeface="Calibri" panose="020F0502020204030204" pitchFamily="34" charset="0"/>
                <a:cs typeface="Calibri" panose="020F0502020204030204" pitchFamily="34" charset="0"/>
              </a:rPr>
              <a:t>Shot information extraction: </a:t>
            </a:r>
            <a:r>
              <a:rPr lang="en-US" sz="2000" b="0" i="0">
                <a:effectLst/>
                <a:latin typeface="Calibri" panose="020F0502020204030204" pitchFamily="34" charset="0"/>
                <a:cs typeface="Calibri" panose="020F0502020204030204" pitchFamily="34" charset="0"/>
              </a:rPr>
              <a:t>For each shot, the API extracts various metadata, such as the start and end time of the shot and the duration of the shot.</a:t>
            </a:r>
          </a:p>
          <a:p>
            <a:pPr marL="285750" indent="-285750" algn="just">
              <a:buFont typeface="Arial" panose="020B0604020202020204" pitchFamily="34" charset="0"/>
              <a:buChar char="•"/>
            </a:pPr>
            <a:r>
              <a:rPr lang="en-US" sz="2000" b="1">
                <a:latin typeface="Calibri" panose="020F0502020204030204" pitchFamily="34" charset="0"/>
                <a:cs typeface="Calibri" panose="020F0502020204030204" pitchFamily="34" charset="0"/>
              </a:rPr>
              <a:t>File Conversion: </a:t>
            </a:r>
            <a:r>
              <a:rPr lang="en-US" sz="2000">
                <a:latin typeface="Calibri" panose="020F0502020204030204" pitchFamily="34" charset="0"/>
                <a:cs typeface="Calibri" panose="020F0502020204030204" pitchFamily="34" charset="0"/>
              </a:rPr>
              <a:t>The MP4 file is converted to WAV format for audio processing.</a:t>
            </a:r>
            <a:endParaRPr lang="en-US" sz="2000" b="0" i="0">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2000" b="1">
                <a:latin typeface="Calibri" panose="020F0502020204030204" pitchFamily="34" charset="0"/>
                <a:cs typeface="Calibri" panose="020F0502020204030204" pitchFamily="34" charset="0"/>
              </a:rPr>
              <a:t>Volume Detection: </a:t>
            </a:r>
            <a:r>
              <a:rPr lang="en-US" sz="2000">
                <a:latin typeface="Calibri" panose="020F0502020204030204" pitchFamily="34" charset="0"/>
                <a:cs typeface="Calibri" panose="020F0502020204030204" pitchFamily="34" charset="0"/>
              </a:rPr>
              <a:t>Once the shots are identified, the Python code detects the average and maximum volume of each individual shot by considering the Root Mean Square amplitude of the waveform. </a:t>
            </a:r>
            <a:r>
              <a:rPr lang="en-US" sz="2000" b="0" i="0">
                <a:effectLst/>
                <a:latin typeface="Calibri" panose="020F0502020204030204" pitchFamily="34" charset="0"/>
                <a:cs typeface="Calibri" panose="020F0502020204030204" pitchFamily="34" charset="0"/>
              </a:rPr>
              <a:t>The RMS amplitude represents the average power of an audio signal over a given time period and is often used to measure the loudness or volume of an audio file.</a:t>
            </a:r>
          </a:p>
        </p:txBody>
      </p:sp>
    </p:spTree>
    <p:extLst>
      <p:ext uri="{BB962C8B-B14F-4D97-AF65-F5344CB8AC3E}">
        <p14:creationId xmlns:p14="http://schemas.microsoft.com/office/powerpoint/2010/main" val="36216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A61CBE-DC99-C843-ABB4-1F2876504EEB}"/>
              </a:ext>
            </a:extLst>
          </p:cNvPr>
          <p:cNvSpPr txBox="1"/>
          <p:nvPr/>
        </p:nvSpPr>
        <p:spPr>
          <a:xfrm>
            <a:off x="813311" y="114429"/>
            <a:ext cx="6448924" cy="57148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a:latin typeface="Calibri" panose="020F0502020204030204" pitchFamily="34" charset="0"/>
                <a:ea typeface="+mj-ea"/>
                <a:cs typeface="Calibri" panose="020F0502020204030204" pitchFamily="34" charset="0"/>
              </a:rPr>
              <a:t>Our Result: Production features</a:t>
            </a:r>
          </a:p>
        </p:txBody>
      </p:sp>
      <p:sp>
        <p:nvSpPr>
          <p:cNvPr id="6" name="TextBox 5">
            <a:extLst>
              <a:ext uri="{FF2B5EF4-FFF2-40B4-BE49-F238E27FC236}">
                <a16:creationId xmlns:a16="http://schemas.microsoft.com/office/drawing/2014/main" id="{AD1D8DD3-9BAD-F77B-AFE6-8FC68717FA05}"/>
              </a:ext>
            </a:extLst>
          </p:cNvPr>
          <p:cNvSpPr txBox="1"/>
          <p:nvPr/>
        </p:nvSpPr>
        <p:spPr>
          <a:xfrm>
            <a:off x="715992" y="756872"/>
            <a:ext cx="6990966" cy="5391394"/>
          </a:xfrm>
          <a:prstGeom prst="rect">
            <a:avLst/>
          </a:prstGeom>
        </p:spPr>
        <p:txBody>
          <a:bodyPr vert="horz" lIns="91440" tIns="45720" rIns="91440" bIns="45720" rtlCol="0">
            <a:normAutofit lnSpcReduction="10000"/>
          </a:bodyPr>
          <a:lstStyle/>
          <a:p>
            <a:pPr>
              <a:lnSpc>
                <a:spcPct val="90000"/>
              </a:lnSpc>
            </a:pPr>
            <a:r>
              <a:rPr lang="en-US" sz="2600" b="1"/>
              <a:t>Shot Change Detection | Audio Volume Detection</a:t>
            </a:r>
          </a:p>
          <a:p>
            <a:pPr>
              <a:lnSpc>
                <a:spcPct val="90000"/>
              </a:lnSpc>
            </a:pPr>
            <a:endParaRPr lang="en-US" b="1"/>
          </a:p>
          <a:p>
            <a:pPr marL="285750" indent="-285750" algn="just">
              <a:buFont typeface="Arial" panose="020B0604020202020204" pitchFamily="34" charset="0"/>
              <a:buChar char="•"/>
            </a:pPr>
            <a:r>
              <a:rPr lang="en-US" sz="2000"/>
              <a:t>The algorithm detected each video’s frame changes and volume level.</a:t>
            </a:r>
          </a:p>
          <a:p>
            <a:pPr algn="just"/>
            <a:endParaRPr lang="en-US" sz="2000"/>
          </a:p>
          <a:p>
            <a:pPr marL="285750" indent="-285750" algn="just">
              <a:buFont typeface="Arial" panose="020B0604020202020204" pitchFamily="34" charset="0"/>
              <a:buChar char="•"/>
            </a:pPr>
            <a:r>
              <a:rPr lang="en-US" sz="2000"/>
              <a:t>The bar plot and Gaussian distribution graph represent each individual shot with respect to time and the average shot timing respectively.</a:t>
            </a:r>
          </a:p>
          <a:p>
            <a:pPr algn="just"/>
            <a:endParaRPr lang="en-US" sz="2000"/>
          </a:p>
          <a:p>
            <a:pPr marL="285750" indent="-285750" algn="just">
              <a:lnSpc>
                <a:spcPct val="90000"/>
              </a:lnSpc>
              <a:buFont typeface="Arial" panose="020B0604020202020204" pitchFamily="34" charset="0"/>
              <a:buChar char="•"/>
            </a:pPr>
            <a:r>
              <a:rPr lang="en-US" sz="2000"/>
              <a:t>For Shot change detection a total of over 133 videos were tested manually resulting in 100% accuracy. </a:t>
            </a:r>
          </a:p>
          <a:p>
            <a:pPr algn="just">
              <a:lnSpc>
                <a:spcPct val="90000"/>
              </a:lnSpc>
            </a:pPr>
            <a:endParaRPr lang="en-US" sz="2000"/>
          </a:p>
          <a:p>
            <a:pPr marL="285750" indent="-285750" algn="just">
              <a:lnSpc>
                <a:spcPct val="90000"/>
              </a:lnSpc>
              <a:buFont typeface="Arial" panose="020B0604020202020204" pitchFamily="34" charset="0"/>
              <a:buChar char="•"/>
            </a:pPr>
            <a:r>
              <a:rPr lang="en-US" sz="2000"/>
              <a:t>The algorithm even detected videos with no frame changes.</a:t>
            </a:r>
          </a:p>
          <a:p>
            <a:pPr algn="just">
              <a:lnSpc>
                <a:spcPct val="90000"/>
              </a:lnSpc>
            </a:pPr>
            <a:endParaRPr lang="en-US" sz="2000"/>
          </a:p>
          <a:p>
            <a:pPr marL="285750" indent="-285750" algn="just">
              <a:lnSpc>
                <a:spcPct val="90000"/>
              </a:lnSpc>
              <a:buFont typeface="Arial" panose="020B0604020202020204" pitchFamily="34" charset="0"/>
              <a:buChar char="•"/>
            </a:pPr>
            <a:r>
              <a:rPr lang="en-US" sz="2000"/>
              <a:t>After detecting the frame length for each shot of a video, the average volume and maximum volume for that frame length were calculated by using the Root Mean Square of the audio waveform.</a:t>
            </a:r>
          </a:p>
          <a:p>
            <a:pPr algn="just">
              <a:lnSpc>
                <a:spcPct val="90000"/>
              </a:lnSpc>
            </a:pPr>
            <a:endParaRPr lang="en-US" sz="2000"/>
          </a:p>
          <a:p>
            <a:pPr marL="285750" indent="-285750" algn="just">
              <a:lnSpc>
                <a:spcPct val="90000"/>
              </a:lnSpc>
              <a:buFont typeface="Arial" panose="020B0604020202020204" pitchFamily="34" charset="0"/>
              <a:buChar char="•"/>
            </a:pPr>
            <a:r>
              <a:rPr lang="en-US" sz="2000"/>
              <a:t>Algorithm also captured videos with no sound.</a:t>
            </a:r>
          </a:p>
        </p:txBody>
      </p:sp>
      <p:sp>
        <p:nvSpPr>
          <p:cNvPr id="8" name="Rectangle 7">
            <a:extLst>
              <a:ext uri="{FF2B5EF4-FFF2-40B4-BE49-F238E27FC236}">
                <a16:creationId xmlns:a16="http://schemas.microsoft.com/office/drawing/2014/main" id="{49C00D8D-084E-52EB-8125-241993E7E096}"/>
              </a:ext>
            </a:extLst>
          </p:cNvPr>
          <p:cNvSpPr/>
          <p:nvPr/>
        </p:nvSpPr>
        <p:spPr>
          <a:xfrm>
            <a:off x="0" y="344101"/>
            <a:ext cx="715992" cy="112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descr="Graphical user interface, chart, histogram&#10;&#10;Description automatically generated">
            <a:extLst>
              <a:ext uri="{FF2B5EF4-FFF2-40B4-BE49-F238E27FC236}">
                <a16:creationId xmlns:a16="http://schemas.microsoft.com/office/drawing/2014/main" id="{B227D88E-FFD3-C60D-4245-DCE2A636B6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54729" y="3177883"/>
            <a:ext cx="3647204" cy="23063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153C39A-0812-A57C-B58E-DB7B244668CF}"/>
              </a:ext>
            </a:extLst>
          </p:cNvPr>
          <p:cNvPicPr>
            <a:picLocks noChangeAspect="1"/>
          </p:cNvPicPr>
          <p:nvPr/>
        </p:nvPicPr>
        <p:blipFill rotWithShape="1">
          <a:blip r:embed="rId4"/>
          <a:srcRect b="72400"/>
          <a:stretch/>
        </p:blipFill>
        <p:spPr>
          <a:xfrm>
            <a:off x="8354728" y="5741886"/>
            <a:ext cx="3647204" cy="812760"/>
          </a:xfrm>
          <a:prstGeom prst="rect">
            <a:avLst/>
          </a:prstGeom>
          <a:ln>
            <a:solidFill>
              <a:schemeClr val="tx1"/>
            </a:solidFill>
          </a:ln>
        </p:spPr>
      </p:pic>
      <p:pic>
        <p:nvPicPr>
          <p:cNvPr id="2" name="Picture 2" descr="Chart, histogram&#10;&#10;Description automatically generated">
            <a:extLst>
              <a:ext uri="{FF2B5EF4-FFF2-40B4-BE49-F238E27FC236}">
                <a16:creationId xmlns:a16="http://schemas.microsoft.com/office/drawing/2014/main" id="{03E62451-5B71-5EDD-ED94-C4AFFF829DCC}"/>
              </a:ext>
            </a:extLst>
          </p:cNvPr>
          <p:cNvPicPr>
            <a:picLocks noChangeAspect="1"/>
          </p:cNvPicPr>
          <p:nvPr/>
        </p:nvPicPr>
        <p:blipFill>
          <a:blip r:embed="rId5"/>
          <a:stretch>
            <a:fillRect/>
          </a:stretch>
        </p:blipFill>
        <p:spPr>
          <a:xfrm>
            <a:off x="8354445" y="316000"/>
            <a:ext cx="3642783" cy="2606675"/>
          </a:xfrm>
          <a:prstGeom prst="rect">
            <a:avLst/>
          </a:prstGeom>
        </p:spPr>
      </p:pic>
    </p:spTree>
    <p:extLst>
      <p:ext uri="{BB962C8B-B14F-4D97-AF65-F5344CB8AC3E}">
        <p14:creationId xmlns:p14="http://schemas.microsoft.com/office/powerpoint/2010/main" val="4162286074"/>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NEW">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3162</Words>
  <Application>Microsoft Office PowerPoint</Application>
  <PresentationFormat>Widescreen</PresentationFormat>
  <Paragraphs>399</Paragraphs>
  <Slides>34</Slides>
  <Notes>7</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Arial,Sans-Serif</vt:lpstr>
      <vt:lpstr>Calibri</vt:lpstr>
      <vt:lpstr>Calibri Light</vt:lpstr>
      <vt:lpstr>Helvetica</vt:lpstr>
      <vt:lpstr>Helvetica Light</vt:lpstr>
      <vt:lpstr>Times New Roman</vt:lpstr>
      <vt:lpstr>Wingdings</vt:lpstr>
      <vt:lpstr>Office Theme</vt:lpstr>
      <vt:lpstr>1_office theme</vt:lpstr>
      <vt:lpstr>Office Theme</vt:lpstr>
      <vt:lpstr>PowerPoint Presentation</vt:lpstr>
      <vt:lpstr>PowerPoint Presentation</vt:lpstr>
      <vt:lpstr>Executive summary of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Code Flow - Logo Detection with Dominant Words </vt:lpstr>
      <vt:lpstr>Our results: Successfully  Categorize Video Advertisement into the Correct Industry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Dennis Tkach</dc:creator>
  <cp:lastModifiedBy>Haros, Cinthia Alejandra</cp:lastModifiedBy>
  <cp:revision>1</cp:revision>
  <dcterms:created xsi:type="dcterms:W3CDTF">2023-02-21T23:01:19Z</dcterms:created>
  <dcterms:modified xsi:type="dcterms:W3CDTF">2023-04-20T22:57:15Z</dcterms:modified>
</cp:coreProperties>
</file>